
<file path=[Content_Types].xml><?xml version="1.0" encoding="utf-8"?>
<Types xmlns="http://schemas.openxmlformats.org/package/2006/content-types">
  <Default Extension="xml" ContentType="application/xml"/>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sldIdLst>
    <p:sldId id="256" r:id="rId2"/>
    <p:sldId id="257" r:id="rId3"/>
    <p:sldId id="258" r:id="rId4"/>
    <p:sldId id="260" r:id="rId5"/>
    <p:sldId id="263" r:id="rId6"/>
    <p:sldId id="264" r:id="rId7"/>
    <p:sldId id="265" r:id="rId8"/>
    <p:sldId id="266" r:id="rId9"/>
    <p:sldId id="267" r:id="rId10"/>
    <p:sldId id="268" r:id="rId11"/>
    <p:sldId id="269" r:id="rId12"/>
    <p:sldId id="270" r:id="rId13"/>
    <p:sldId id="271" r:id="rId14"/>
    <p:sldId id="272"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9"/>
  </p:normalViewPr>
  <p:slideViewPr>
    <p:cSldViewPr snapToGrid="0" snapToObjects="1">
      <p:cViewPr varScale="1">
        <p:scale>
          <a:sx n="141" d="100"/>
          <a:sy n="141" d="100"/>
        </p:scale>
        <p:origin x="80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25817507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24564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Google Shape;302;g50055c3cdb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3" name="Google Shape;303;g50055c3cdb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Posters are easier to use to promote anonymity versus a social media based campaign where students can be isolated</a:t>
            </a:r>
            <a:endParaRPr/>
          </a:p>
          <a:p>
            <a:pPr marL="457200" lvl="0" indent="-298450" algn="l" rtl="0">
              <a:spcBef>
                <a:spcPts val="0"/>
              </a:spcBef>
              <a:spcAft>
                <a:spcPts val="0"/>
              </a:spcAft>
              <a:buSzPts val="1100"/>
              <a:buChar char="-"/>
            </a:pPr>
            <a:r>
              <a:rPr lang="en"/>
              <a:t>Rebranding the food pantry </a:t>
            </a:r>
            <a:endParaRPr/>
          </a:p>
          <a:p>
            <a:pPr marL="914400" lvl="1" indent="-298450" algn="l" rtl="0">
              <a:spcBef>
                <a:spcPts val="0"/>
              </a:spcBef>
              <a:spcAft>
                <a:spcPts val="0"/>
              </a:spcAft>
              <a:buSzPts val="1100"/>
              <a:buChar char="-"/>
            </a:pPr>
            <a:r>
              <a:rPr lang="en"/>
              <a:t>Current name and posters approach the issue from a more serious angle that we have found to alienate some students because it’s very “hush hush”</a:t>
            </a:r>
            <a:endParaRPr/>
          </a:p>
          <a:p>
            <a:pPr marL="457200" lvl="0" indent="-298450" algn="l" rtl="0">
              <a:spcBef>
                <a:spcPts val="0"/>
              </a:spcBef>
              <a:spcAft>
                <a:spcPts val="0"/>
              </a:spcAft>
              <a:buSzPts val="1100"/>
              <a:buChar char="-"/>
            </a:pPr>
            <a:r>
              <a:rPr lang="en"/>
              <a:t>We believe that when hearing about a resource from fellow students vs. official SSI webpages the students are more likely to check out the resource as this is how we have found that most current students hear about the food pantry</a:t>
            </a:r>
            <a:endParaRPr/>
          </a:p>
          <a:p>
            <a:pPr marL="457200" lvl="0" indent="-298450" algn="l" rtl="0">
              <a:spcBef>
                <a:spcPts val="0"/>
              </a:spcBef>
              <a:spcAft>
                <a:spcPts val="0"/>
              </a:spcAft>
              <a:buSzPts val="1100"/>
              <a:buChar char="-"/>
            </a:pPr>
            <a:endParaRPr/>
          </a:p>
        </p:txBody>
      </p:sp>
    </p:spTree>
    <p:extLst>
      <p:ext uri="{BB962C8B-B14F-4D97-AF65-F5344CB8AC3E}">
        <p14:creationId xmlns:p14="http://schemas.microsoft.com/office/powerpoint/2010/main" val="19233178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345336e1c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345336e1c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Presenting with poster and asking user to easily navigate to pantry  </a:t>
            </a:r>
            <a:endParaRPr/>
          </a:p>
          <a:p>
            <a:pPr marL="457200" lvl="0" indent="-298450" algn="l" rtl="0">
              <a:spcBef>
                <a:spcPts val="0"/>
              </a:spcBef>
              <a:spcAft>
                <a:spcPts val="0"/>
              </a:spcAft>
              <a:buSzPts val="1100"/>
              <a:buChar char="-"/>
            </a:pPr>
            <a:r>
              <a:rPr lang="en"/>
              <a:t>Survey during test rounds of different food pantry names</a:t>
            </a:r>
            <a:endParaRPr/>
          </a:p>
        </p:txBody>
      </p:sp>
    </p:spTree>
    <p:extLst>
      <p:ext uri="{BB962C8B-B14F-4D97-AF65-F5344CB8AC3E}">
        <p14:creationId xmlns:p14="http://schemas.microsoft.com/office/powerpoint/2010/main" val="1279435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g50974c00c4_0_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5" name="Google Shape;315;g50974c00c4_0_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13363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50974c00c4_0_3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50974c00c4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5277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g4cfc555e5f_1_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7" name="Google Shape;327;g4cfc555e5f_1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56802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g50974c00c4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3" name="Google Shape;233;g50974c00c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Plant someone</a:t>
            </a:r>
            <a:endParaRPr/>
          </a:p>
        </p:txBody>
      </p:sp>
    </p:spTree>
    <p:extLst>
      <p:ext uri="{BB962C8B-B14F-4D97-AF65-F5344CB8AC3E}">
        <p14:creationId xmlns:p14="http://schemas.microsoft.com/office/powerpoint/2010/main" val="2122816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g50055c3cdb_3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8" name="Google Shape;238;g50055c3cdb_3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800"/>
              <a:t>What does this look like at Rice (definition on google)</a:t>
            </a:r>
            <a:endParaRPr sz="1800"/>
          </a:p>
          <a:p>
            <a:pPr marL="0" lvl="0" indent="0" algn="l" rtl="0">
              <a:spcBef>
                <a:spcPts val="0"/>
              </a:spcBef>
              <a:spcAft>
                <a:spcPts val="0"/>
              </a:spcAft>
              <a:buNone/>
            </a:pPr>
            <a:r>
              <a:rPr lang="en" sz="1800"/>
              <a:t>According to WHO: </a:t>
            </a:r>
            <a:r>
              <a:rPr lang="en" sz="1800">
                <a:solidFill>
                  <a:schemeClr val="dk1"/>
                </a:solidFill>
                <a:latin typeface="Verdana"/>
                <a:ea typeface="Verdana"/>
                <a:cs typeface="Verdana"/>
                <a:sym typeface="Verdana"/>
              </a:rPr>
              <a:t>Available (food is produced or sold within a reasonable distance)</a:t>
            </a:r>
            <a:endParaRPr sz="1800">
              <a:solidFill>
                <a:schemeClr val="dk1"/>
              </a:solidFill>
              <a:latin typeface="Verdana"/>
              <a:ea typeface="Verdana"/>
              <a:cs typeface="Verdana"/>
              <a:sym typeface="Verdana"/>
            </a:endParaRPr>
          </a:p>
          <a:p>
            <a:pPr marL="457200" lvl="0" indent="-342900" algn="l" rtl="0">
              <a:lnSpc>
                <a:spcPct val="115000"/>
              </a:lnSpc>
              <a:spcBef>
                <a:spcPts val="900"/>
              </a:spcBef>
              <a:spcAft>
                <a:spcPts val="0"/>
              </a:spcAft>
              <a:buClr>
                <a:schemeClr val="dk1"/>
              </a:buClr>
              <a:buSzPts val="1800"/>
              <a:buFont typeface="Verdana"/>
              <a:buChar char="●"/>
            </a:pPr>
            <a:r>
              <a:rPr lang="en" sz="1800">
                <a:solidFill>
                  <a:schemeClr val="dk1"/>
                </a:solidFill>
                <a:highlight>
                  <a:srgbClr val="FFFFFF"/>
                </a:highlight>
                <a:latin typeface="Verdana"/>
                <a:ea typeface="Verdana"/>
                <a:cs typeface="Verdana"/>
                <a:sym typeface="Verdana"/>
              </a:rPr>
              <a:t>Available (food is produced or sold within a reasonable distance)</a:t>
            </a:r>
            <a:endParaRPr sz="1800">
              <a:solidFill>
                <a:schemeClr val="dk1"/>
              </a:solidFill>
              <a:latin typeface="Verdana"/>
              <a:ea typeface="Verdana"/>
              <a:cs typeface="Verdana"/>
              <a:sym typeface="Verdana"/>
            </a:endParaRPr>
          </a:p>
          <a:p>
            <a:pPr marL="457200" lvl="0" indent="-342900" algn="l" rtl="0">
              <a:lnSpc>
                <a:spcPct val="115000"/>
              </a:lnSpc>
              <a:spcBef>
                <a:spcPts val="0"/>
              </a:spcBef>
              <a:spcAft>
                <a:spcPts val="0"/>
              </a:spcAft>
              <a:buClr>
                <a:schemeClr val="dk1"/>
              </a:buClr>
              <a:buSzPts val="1800"/>
              <a:buFont typeface="Verdana"/>
              <a:buChar char="●"/>
            </a:pPr>
            <a:r>
              <a:rPr lang="en" sz="1800">
                <a:solidFill>
                  <a:schemeClr val="dk1"/>
                </a:solidFill>
                <a:latin typeface="Verdana"/>
                <a:ea typeface="Verdana"/>
                <a:cs typeface="Verdana"/>
                <a:sym typeface="Verdana"/>
              </a:rPr>
              <a:t>Accessible (food is affordable and physically present)</a:t>
            </a:r>
            <a:endParaRPr sz="1800">
              <a:solidFill>
                <a:schemeClr val="dk1"/>
              </a:solidFill>
              <a:latin typeface="Verdana"/>
              <a:ea typeface="Verdana"/>
              <a:cs typeface="Verdana"/>
              <a:sym typeface="Verdana"/>
            </a:endParaRPr>
          </a:p>
          <a:p>
            <a:pPr marL="457200" lvl="0" indent="-342900" algn="l" rtl="0">
              <a:lnSpc>
                <a:spcPct val="115000"/>
              </a:lnSpc>
              <a:spcBef>
                <a:spcPts val="0"/>
              </a:spcBef>
              <a:spcAft>
                <a:spcPts val="0"/>
              </a:spcAft>
              <a:buClr>
                <a:schemeClr val="dk1"/>
              </a:buClr>
              <a:buSzPts val="1800"/>
              <a:buFont typeface="Verdana"/>
              <a:buChar char="●"/>
            </a:pPr>
            <a:r>
              <a:rPr lang="en" sz="1800">
                <a:solidFill>
                  <a:schemeClr val="dk1"/>
                </a:solidFill>
                <a:latin typeface="Verdana"/>
                <a:ea typeface="Verdana"/>
                <a:cs typeface="Verdana"/>
                <a:sym typeface="Verdana"/>
              </a:rPr>
              <a:t>Stable (food access is not affected by seasonal disturbances or warfare)</a:t>
            </a:r>
            <a:endParaRPr sz="1800">
              <a:solidFill>
                <a:schemeClr val="dk1"/>
              </a:solidFill>
              <a:latin typeface="Verdana"/>
              <a:ea typeface="Verdana"/>
              <a:cs typeface="Verdana"/>
              <a:sym typeface="Verdana"/>
            </a:endParaRPr>
          </a:p>
          <a:p>
            <a:pPr marL="457200" lvl="0" indent="-342900" algn="l" rtl="0">
              <a:lnSpc>
                <a:spcPct val="115000"/>
              </a:lnSpc>
              <a:spcBef>
                <a:spcPts val="0"/>
              </a:spcBef>
              <a:spcAft>
                <a:spcPts val="0"/>
              </a:spcAft>
              <a:buClr>
                <a:schemeClr val="dk1"/>
              </a:buClr>
              <a:buSzPts val="1800"/>
              <a:buFont typeface="Verdana"/>
              <a:buChar char="●"/>
            </a:pPr>
            <a:r>
              <a:rPr lang="en" sz="1800">
                <a:solidFill>
                  <a:schemeClr val="dk1"/>
                </a:solidFill>
                <a:latin typeface="Verdana"/>
                <a:ea typeface="Verdana"/>
                <a:cs typeface="Verdana"/>
                <a:sym typeface="Verdana"/>
              </a:rPr>
              <a:t>Usable (food is safe and will not cause harm to the consumer)</a:t>
            </a:r>
            <a:endParaRPr sz="1800">
              <a:solidFill>
                <a:schemeClr val="dk1"/>
              </a:solidFill>
              <a:latin typeface="Verdana"/>
              <a:ea typeface="Verdana"/>
              <a:cs typeface="Verdana"/>
              <a:sym typeface="Verdana"/>
            </a:endParaRPr>
          </a:p>
          <a:p>
            <a:pPr marL="0" lvl="0" indent="0" algn="l" rtl="0">
              <a:lnSpc>
                <a:spcPct val="115000"/>
              </a:lnSpc>
              <a:spcBef>
                <a:spcPts val="900"/>
              </a:spcBef>
              <a:spcAft>
                <a:spcPts val="0"/>
              </a:spcAft>
              <a:buNone/>
            </a:pPr>
            <a:r>
              <a:rPr lang="en" sz="1800">
                <a:solidFill>
                  <a:schemeClr val="dk1"/>
                </a:solidFill>
                <a:latin typeface="Verdana"/>
                <a:ea typeface="Verdana"/>
                <a:cs typeface="Verdana"/>
                <a:sym typeface="Verdana"/>
              </a:rPr>
              <a:t>Mild: worrying about ability to obtain food</a:t>
            </a:r>
            <a:endParaRPr sz="1800">
              <a:solidFill>
                <a:schemeClr val="dk1"/>
              </a:solidFill>
              <a:latin typeface="Verdana"/>
              <a:ea typeface="Verdana"/>
              <a:cs typeface="Verdana"/>
              <a:sym typeface="Verdana"/>
            </a:endParaRPr>
          </a:p>
          <a:p>
            <a:pPr marL="0" lvl="0" indent="0" algn="l" rtl="0">
              <a:lnSpc>
                <a:spcPct val="115000"/>
              </a:lnSpc>
              <a:spcBef>
                <a:spcPts val="0"/>
              </a:spcBef>
              <a:spcAft>
                <a:spcPts val="0"/>
              </a:spcAft>
              <a:buNone/>
            </a:pPr>
            <a:r>
              <a:rPr lang="en" sz="1800">
                <a:solidFill>
                  <a:schemeClr val="dk1"/>
                </a:solidFill>
                <a:latin typeface="Verdana"/>
                <a:ea typeface="Verdana"/>
                <a:cs typeface="Verdana"/>
                <a:sym typeface="Verdana"/>
              </a:rPr>
              <a:t>Moderate: compromising quality and variety of food</a:t>
            </a:r>
            <a:endParaRPr sz="1800">
              <a:solidFill>
                <a:schemeClr val="dk1"/>
              </a:solidFill>
              <a:latin typeface="Verdana"/>
              <a:ea typeface="Verdana"/>
              <a:cs typeface="Verdana"/>
              <a:sym typeface="Verdana"/>
            </a:endParaRPr>
          </a:p>
          <a:p>
            <a:pPr marL="0" lvl="0" indent="0" algn="l" rtl="0">
              <a:lnSpc>
                <a:spcPct val="115000"/>
              </a:lnSpc>
              <a:spcBef>
                <a:spcPts val="0"/>
              </a:spcBef>
              <a:spcAft>
                <a:spcPts val="0"/>
              </a:spcAft>
              <a:buNone/>
            </a:pPr>
            <a:r>
              <a:rPr lang="en" sz="1800">
                <a:solidFill>
                  <a:schemeClr val="dk1"/>
                </a:solidFill>
                <a:latin typeface="Verdana"/>
                <a:ea typeface="Verdana"/>
                <a:cs typeface="Verdana"/>
                <a:sym typeface="Verdana"/>
              </a:rPr>
              <a:t>Severe: experiencing hunge</a:t>
            </a:r>
            <a:r>
              <a:rPr lang="en" sz="900">
                <a:solidFill>
                  <a:schemeClr val="dk1"/>
                </a:solidFill>
                <a:latin typeface="Verdana"/>
                <a:ea typeface="Verdana"/>
                <a:cs typeface="Verdana"/>
                <a:sym typeface="Verdana"/>
              </a:rPr>
              <a:t>r</a:t>
            </a:r>
            <a:endParaRPr sz="900">
              <a:solidFill>
                <a:schemeClr val="dk1"/>
              </a:solidFill>
              <a:latin typeface="Verdana"/>
              <a:ea typeface="Verdana"/>
              <a:cs typeface="Verdana"/>
              <a:sym typeface="Verdana"/>
            </a:endParaRPr>
          </a:p>
          <a:p>
            <a:pPr marL="0" lvl="0" indent="0" algn="l" rtl="0">
              <a:lnSpc>
                <a:spcPct val="115000"/>
              </a:lnSpc>
              <a:spcBef>
                <a:spcPts val="900"/>
              </a:spcBef>
              <a:spcAft>
                <a:spcPts val="0"/>
              </a:spcAft>
              <a:buNone/>
            </a:pPr>
            <a:endParaRPr sz="900">
              <a:solidFill>
                <a:schemeClr val="dk1"/>
              </a:solidFill>
              <a:latin typeface="Verdana"/>
              <a:ea typeface="Verdana"/>
              <a:cs typeface="Verdana"/>
              <a:sym typeface="Verdana"/>
            </a:endParaRPr>
          </a:p>
          <a:p>
            <a:pPr marL="0" lvl="0" indent="0" algn="l" rtl="0">
              <a:lnSpc>
                <a:spcPct val="115000"/>
              </a:lnSpc>
              <a:spcBef>
                <a:spcPts val="900"/>
              </a:spcBef>
              <a:spcAft>
                <a:spcPts val="0"/>
              </a:spcAft>
              <a:buNone/>
            </a:pPr>
            <a:endParaRPr sz="900">
              <a:solidFill>
                <a:schemeClr val="dk1"/>
              </a:solidFill>
              <a:latin typeface="Verdana"/>
              <a:ea typeface="Verdana"/>
              <a:cs typeface="Verdana"/>
              <a:sym typeface="Verdana"/>
            </a:endParaRPr>
          </a:p>
          <a:p>
            <a:pPr marL="0" lvl="0" indent="0" algn="l" rtl="0">
              <a:spcBef>
                <a:spcPts val="900"/>
              </a:spcBef>
              <a:spcAft>
                <a:spcPts val="0"/>
              </a:spcAft>
              <a:buNone/>
            </a:pPr>
            <a:endParaRPr/>
          </a:p>
        </p:txBody>
      </p:sp>
    </p:spTree>
    <p:extLst>
      <p:ext uri="{BB962C8B-B14F-4D97-AF65-F5344CB8AC3E}">
        <p14:creationId xmlns:p14="http://schemas.microsoft.com/office/powerpoint/2010/main" val="2030566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g5093727444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1" name="Google Shape;251;g509372744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Existing solution: Include photo of food pantry</a:t>
            </a:r>
            <a:endParaRPr/>
          </a:p>
          <a:p>
            <a:pPr marL="457200" lvl="0" indent="-298450" algn="l" rtl="0">
              <a:spcBef>
                <a:spcPts val="0"/>
              </a:spcBef>
              <a:spcAft>
                <a:spcPts val="0"/>
              </a:spcAft>
              <a:buSzPts val="1100"/>
              <a:buChar char="-"/>
            </a:pPr>
            <a:r>
              <a:rPr lang="en"/>
              <a:t>SA and SSI</a:t>
            </a:r>
            <a:endParaRPr/>
          </a:p>
          <a:p>
            <a:pPr marL="457200" lvl="0" indent="-298450" algn="l" rtl="0">
              <a:spcBef>
                <a:spcPts val="0"/>
              </a:spcBef>
              <a:spcAft>
                <a:spcPts val="0"/>
              </a:spcAft>
              <a:buSzPts val="1100"/>
              <a:buChar char="-"/>
            </a:pPr>
            <a:r>
              <a:rPr lang="en"/>
              <a:t>Compass</a:t>
            </a:r>
            <a:endParaRPr/>
          </a:p>
          <a:p>
            <a:pPr marL="457200" lvl="0" indent="-298450" algn="l" rtl="0">
              <a:spcBef>
                <a:spcPts val="0"/>
              </a:spcBef>
              <a:spcAft>
                <a:spcPts val="0"/>
              </a:spcAft>
              <a:buSzPts val="1100"/>
              <a:buChar char="-"/>
            </a:pPr>
            <a:r>
              <a:rPr lang="en"/>
              <a:t>Food pantry run by SSI</a:t>
            </a:r>
            <a:endParaRPr/>
          </a:p>
          <a:p>
            <a:pPr marL="457200" lvl="0" indent="-298450" algn="l" rtl="0">
              <a:spcBef>
                <a:spcPts val="0"/>
              </a:spcBef>
              <a:spcAft>
                <a:spcPts val="0"/>
              </a:spcAft>
              <a:buSzPts val="1100"/>
              <a:buChar char="-"/>
            </a:pPr>
            <a:r>
              <a:rPr lang="en"/>
              <a:t>Sa interest in improving it</a:t>
            </a:r>
            <a:endParaRPr/>
          </a:p>
          <a:p>
            <a:pPr marL="457200" lvl="0" indent="-298450" algn="l" rtl="0">
              <a:spcBef>
                <a:spcPts val="0"/>
              </a:spcBef>
              <a:spcAft>
                <a:spcPts val="0"/>
              </a:spcAft>
              <a:buSzPts val="1100"/>
              <a:buChar char="-"/>
            </a:pPr>
            <a:r>
              <a:rPr lang="en"/>
              <a:t>Funding by corporation Compass, interest in food pantry</a:t>
            </a:r>
            <a:endParaRPr/>
          </a:p>
        </p:txBody>
      </p:sp>
    </p:spTree>
    <p:extLst>
      <p:ext uri="{BB962C8B-B14F-4D97-AF65-F5344CB8AC3E}">
        <p14:creationId xmlns:p14="http://schemas.microsoft.com/office/powerpoint/2010/main" val="42236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5093727444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509372744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66683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8"/>
        <p:cNvGrpSpPr/>
        <p:nvPr/>
      </p:nvGrpSpPr>
      <p:grpSpPr>
        <a:xfrm>
          <a:off x="0" y="0"/>
          <a:ext cx="0" cy="0"/>
          <a:chOff x="0" y="0"/>
          <a:chExt cx="0" cy="0"/>
        </a:xfrm>
      </p:grpSpPr>
      <p:sp>
        <p:nvSpPr>
          <p:cNvPr id="279" name="Google Shape;279;g50974c00c4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0" name="Google Shape;280;g50974c00c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rgbClr val="000000"/>
              </a:buClr>
              <a:buSzPts val="1100"/>
              <a:buFont typeface="Arial"/>
              <a:buNone/>
            </a:pPr>
            <a:r>
              <a:rPr lang="en"/>
              <a:t>Existing solution: Include photo of food pantry</a:t>
            </a:r>
            <a:endParaRPr/>
          </a:p>
          <a:p>
            <a:pPr marL="457200" lvl="0" indent="-298450" algn="l" rtl="0">
              <a:spcBef>
                <a:spcPts val="0"/>
              </a:spcBef>
              <a:spcAft>
                <a:spcPts val="0"/>
              </a:spcAft>
              <a:buSzPts val="1100"/>
              <a:buChar char="-"/>
            </a:pPr>
            <a:r>
              <a:rPr lang="en"/>
              <a:t>SA and SSI</a:t>
            </a:r>
            <a:endParaRPr/>
          </a:p>
          <a:p>
            <a:pPr marL="457200" lvl="0" indent="-298450" algn="l" rtl="0">
              <a:spcBef>
                <a:spcPts val="0"/>
              </a:spcBef>
              <a:spcAft>
                <a:spcPts val="0"/>
              </a:spcAft>
              <a:buSzPts val="1100"/>
              <a:buChar char="-"/>
            </a:pPr>
            <a:r>
              <a:rPr lang="en"/>
              <a:t>Compass</a:t>
            </a:r>
            <a:endParaRPr/>
          </a:p>
          <a:p>
            <a:pPr marL="457200" lvl="0" indent="-298450" algn="l" rtl="0">
              <a:spcBef>
                <a:spcPts val="0"/>
              </a:spcBef>
              <a:spcAft>
                <a:spcPts val="0"/>
              </a:spcAft>
              <a:buSzPts val="1100"/>
              <a:buChar char="-"/>
            </a:pPr>
            <a:r>
              <a:rPr lang="en"/>
              <a:t>Food pantry run by SSI</a:t>
            </a:r>
            <a:endParaRPr/>
          </a:p>
          <a:p>
            <a:pPr marL="457200" lvl="0" indent="-298450" algn="l" rtl="0">
              <a:spcBef>
                <a:spcPts val="0"/>
              </a:spcBef>
              <a:spcAft>
                <a:spcPts val="0"/>
              </a:spcAft>
              <a:buSzPts val="1100"/>
              <a:buChar char="-"/>
            </a:pPr>
            <a:r>
              <a:rPr lang="en"/>
              <a:t>Sa interest in improving it</a:t>
            </a:r>
            <a:endParaRPr/>
          </a:p>
          <a:p>
            <a:pPr marL="457200" lvl="0" indent="-298450" algn="l" rtl="0">
              <a:spcBef>
                <a:spcPts val="0"/>
              </a:spcBef>
              <a:spcAft>
                <a:spcPts val="0"/>
              </a:spcAft>
              <a:buSzPts val="1100"/>
              <a:buChar char="-"/>
            </a:pPr>
            <a:r>
              <a:rPr lang="en"/>
              <a:t>Funding by corporation Compass, interest in food pantry</a:t>
            </a:r>
            <a:endParaRPr/>
          </a:p>
        </p:txBody>
      </p:sp>
    </p:spTree>
    <p:extLst>
      <p:ext uri="{BB962C8B-B14F-4D97-AF65-F5344CB8AC3E}">
        <p14:creationId xmlns:p14="http://schemas.microsoft.com/office/powerpoint/2010/main" val="1672794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50055c3cd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6" name="Google Shape;286;g50055c3cd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t>
            </a:r>
            <a:endParaRPr/>
          </a:p>
        </p:txBody>
      </p:sp>
    </p:spTree>
    <p:extLst>
      <p:ext uri="{BB962C8B-B14F-4D97-AF65-F5344CB8AC3E}">
        <p14:creationId xmlns:p14="http://schemas.microsoft.com/office/powerpoint/2010/main" val="410361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g50055c3cdb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1" name="Google Shape;291;g50055c3cd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 first we decided to do some research. </a:t>
            </a:r>
            <a:endParaRPr/>
          </a:p>
          <a:p>
            <a:pPr marL="0" lvl="0" indent="0" algn="l" rtl="0">
              <a:spcBef>
                <a:spcPts val="0"/>
              </a:spcBef>
              <a:spcAft>
                <a:spcPts val="0"/>
              </a:spcAft>
              <a:buNone/>
            </a:pPr>
            <a:r>
              <a:rPr lang="en"/>
              <a:t>We each conducted in person interviews with 2-3 off campus students, </a:t>
            </a:r>
            <a:endParaRPr/>
          </a:p>
          <a:p>
            <a:pPr marL="0" lvl="0" indent="0" algn="l" rtl="0">
              <a:spcBef>
                <a:spcPts val="0"/>
              </a:spcBef>
              <a:spcAft>
                <a:spcPts val="0"/>
              </a:spcAft>
              <a:buNone/>
            </a:pPr>
            <a:r>
              <a:rPr lang="en"/>
              <a:t>We sent out a survey that received over 100 responses</a:t>
            </a:r>
            <a:endParaRPr/>
          </a:p>
          <a:p>
            <a:pPr marL="0" lvl="0" indent="0" algn="l" rtl="0">
              <a:spcBef>
                <a:spcPts val="0"/>
              </a:spcBef>
              <a:spcAft>
                <a:spcPts val="0"/>
              </a:spcAft>
              <a:buNone/>
            </a:pPr>
            <a:r>
              <a:rPr lang="en"/>
              <a:t>And talked to contacts at the SSI and SA. </a:t>
            </a:r>
            <a:endParaRPr/>
          </a:p>
          <a:p>
            <a:pPr marL="0" lvl="0" indent="0" algn="l" rtl="0">
              <a:spcBef>
                <a:spcPts val="0"/>
              </a:spcBef>
              <a:spcAft>
                <a:spcPts val="0"/>
              </a:spcAft>
              <a:buNone/>
            </a:pPr>
            <a:r>
              <a:rPr lang="en"/>
              <a:t>Mention user insigghts, ie) not knowing if food pantry resource is for them</a:t>
            </a:r>
            <a:endParaRPr/>
          </a:p>
        </p:txBody>
      </p:sp>
    </p:spTree>
    <p:extLst>
      <p:ext uri="{BB962C8B-B14F-4D97-AF65-F5344CB8AC3E}">
        <p14:creationId xmlns:p14="http://schemas.microsoft.com/office/powerpoint/2010/main" val="13796896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00dd99220_1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500dd99220_1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sz="1400">
                <a:solidFill>
                  <a:schemeClr val="dk1"/>
                </a:solidFill>
                <a:latin typeface="Montserrat"/>
                <a:ea typeface="Montserrat"/>
                <a:cs typeface="Montserrat"/>
                <a:sym typeface="Montserrat"/>
              </a:rPr>
              <a:t>What is the intended impact of each of these goals?</a:t>
            </a:r>
            <a:endParaRPr sz="1400">
              <a:solidFill>
                <a:schemeClr val="dk1"/>
              </a:solidFill>
              <a:latin typeface="Montserrat"/>
              <a:ea typeface="Montserrat"/>
              <a:cs typeface="Montserrat"/>
              <a:sym typeface="Montserrat"/>
            </a:endParaRPr>
          </a:p>
          <a:p>
            <a:pPr marL="0" lvl="0" indent="0" algn="l" rtl="0">
              <a:lnSpc>
                <a:spcPct val="115000"/>
              </a:lnSpc>
              <a:spcBef>
                <a:spcPts val="0"/>
              </a:spcBef>
              <a:spcAft>
                <a:spcPts val="1600"/>
              </a:spcAft>
              <a:buNone/>
            </a:pPr>
            <a:endParaRPr/>
          </a:p>
        </p:txBody>
      </p:sp>
    </p:spTree>
    <p:extLst>
      <p:ext uri="{BB962C8B-B14F-4D97-AF65-F5344CB8AC3E}">
        <p14:creationId xmlns:p14="http://schemas.microsoft.com/office/powerpoint/2010/main" val="2062641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rgbClr val="434343"/>
        </a:solidFill>
        <a:effectLst/>
      </p:bgPr>
    </p:bg>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Clr>
                <a:srgbClr val="F9C993"/>
              </a:buClr>
              <a:buSzPts val="12000"/>
              <a:buNone/>
              <a:defRPr sz="12000">
                <a:solidFill>
                  <a:srgbClr val="F9C993"/>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Clr>
                <a:schemeClr val="lt2"/>
              </a:buClr>
              <a:buSzPts val="1800"/>
              <a:buChar char="●"/>
              <a:defRPr>
                <a:solidFill>
                  <a:schemeClr val="lt2"/>
                </a:solidFill>
              </a:defRPr>
            </a:lvl1pPr>
            <a:lvl2pPr marL="914400" lvl="1" indent="-317500" algn="ctr">
              <a:spcBef>
                <a:spcPts val="1600"/>
              </a:spcBef>
              <a:spcAft>
                <a:spcPts val="0"/>
              </a:spcAft>
              <a:buClr>
                <a:schemeClr val="lt2"/>
              </a:buClr>
              <a:buSzPts val="1400"/>
              <a:buChar char="○"/>
              <a:defRPr>
                <a:solidFill>
                  <a:schemeClr val="lt2"/>
                </a:solidFill>
              </a:defRPr>
            </a:lvl2pPr>
            <a:lvl3pPr marL="1371600" lvl="2" indent="-317500" algn="ctr">
              <a:spcBef>
                <a:spcPts val="1600"/>
              </a:spcBef>
              <a:spcAft>
                <a:spcPts val="0"/>
              </a:spcAft>
              <a:buClr>
                <a:schemeClr val="lt2"/>
              </a:buClr>
              <a:buSzPts val="1400"/>
              <a:buChar char="■"/>
              <a:defRPr>
                <a:solidFill>
                  <a:schemeClr val="lt2"/>
                </a:solidFill>
              </a:defRPr>
            </a:lvl3pPr>
            <a:lvl4pPr marL="1828800" lvl="3" indent="-317500" algn="ctr">
              <a:spcBef>
                <a:spcPts val="1600"/>
              </a:spcBef>
              <a:spcAft>
                <a:spcPts val="0"/>
              </a:spcAft>
              <a:buClr>
                <a:schemeClr val="lt2"/>
              </a:buClr>
              <a:buSzPts val="1400"/>
              <a:buChar char="●"/>
              <a:defRPr>
                <a:solidFill>
                  <a:schemeClr val="lt2"/>
                </a:solidFill>
              </a:defRPr>
            </a:lvl4pPr>
            <a:lvl5pPr marL="2286000" lvl="4" indent="-317500" algn="ctr">
              <a:spcBef>
                <a:spcPts val="1600"/>
              </a:spcBef>
              <a:spcAft>
                <a:spcPts val="0"/>
              </a:spcAft>
              <a:buClr>
                <a:schemeClr val="lt2"/>
              </a:buClr>
              <a:buSzPts val="1400"/>
              <a:buChar char="○"/>
              <a:defRPr>
                <a:solidFill>
                  <a:schemeClr val="lt2"/>
                </a:solidFill>
              </a:defRPr>
            </a:lvl5pPr>
            <a:lvl6pPr marL="2743200" lvl="5" indent="-317500" algn="ctr">
              <a:spcBef>
                <a:spcPts val="1600"/>
              </a:spcBef>
              <a:spcAft>
                <a:spcPts val="0"/>
              </a:spcAft>
              <a:buClr>
                <a:schemeClr val="lt2"/>
              </a:buClr>
              <a:buSzPts val="1400"/>
              <a:buChar char="■"/>
              <a:defRPr>
                <a:solidFill>
                  <a:schemeClr val="lt2"/>
                </a:solidFill>
              </a:defRPr>
            </a:lvl6pPr>
            <a:lvl7pPr marL="3200400" lvl="6" indent="-317500" algn="ctr">
              <a:spcBef>
                <a:spcPts val="1600"/>
              </a:spcBef>
              <a:spcAft>
                <a:spcPts val="0"/>
              </a:spcAft>
              <a:buClr>
                <a:schemeClr val="lt2"/>
              </a:buClr>
              <a:buSzPts val="1400"/>
              <a:buChar char="●"/>
              <a:defRPr>
                <a:solidFill>
                  <a:schemeClr val="lt2"/>
                </a:solidFill>
              </a:defRPr>
            </a:lvl7pPr>
            <a:lvl8pPr marL="3657600" lvl="7" indent="-317500" algn="ctr">
              <a:spcBef>
                <a:spcPts val="1600"/>
              </a:spcBef>
              <a:spcAft>
                <a:spcPts val="0"/>
              </a:spcAft>
              <a:buClr>
                <a:schemeClr val="lt2"/>
              </a:buClr>
              <a:buSzPts val="1400"/>
              <a:buChar char="○"/>
              <a:defRPr>
                <a:solidFill>
                  <a:schemeClr val="lt2"/>
                </a:solidFill>
              </a:defRPr>
            </a:lvl8pPr>
            <a:lvl9pPr marL="4114800" lvl="8" indent="-317500" algn="ctr">
              <a:spcBef>
                <a:spcPts val="1600"/>
              </a:spcBef>
              <a:spcAft>
                <a:spcPts val="1600"/>
              </a:spcAft>
              <a:buClr>
                <a:schemeClr val="lt2"/>
              </a:buClr>
              <a:buSzPts val="1400"/>
              <a:buChar char="■"/>
              <a:defRPr>
                <a:solidFill>
                  <a:schemeClr val="lt2"/>
                </a:solidFill>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53" name="Google Shape;53;p11"/>
          <p:cNvPicPr preferRelativeResize="0"/>
          <p:nvPr/>
        </p:nvPicPr>
        <p:blipFill rotWithShape="1">
          <a:blip r:embed="rId2">
            <a:alphaModFix/>
          </a:blip>
          <a:srcRect b="18160"/>
          <a:stretch/>
        </p:blipFill>
        <p:spPr>
          <a:xfrm>
            <a:off x="7715250" y="3933325"/>
            <a:ext cx="1372851" cy="112350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Custom layout">
  <p:cSld name="AUTOLAYOUT">
    <p:bg>
      <p:bgPr>
        <a:solidFill>
          <a:srgbClr val="FFFFFF"/>
        </a:solidFill>
        <a:effectLst/>
      </p:bgPr>
    </p:bg>
    <p:spTree>
      <p:nvGrpSpPr>
        <p:cNvPr id="1" name="Shape 56"/>
        <p:cNvGrpSpPr/>
        <p:nvPr/>
      </p:nvGrpSpPr>
      <p:grpSpPr>
        <a:xfrm>
          <a:off x="0" y="0"/>
          <a:ext cx="0" cy="0"/>
          <a:chOff x="0" y="0"/>
          <a:chExt cx="0" cy="0"/>
        </a:xfrm>
      </p:grpSpPr>
      <p:sp>
        <p:nvSpPr>
          <p:cNvPr id="57" name="Google Shape;57;p13"/>
          <p:cNvSpPr/>
          <p:nvPr/>
        </p:nvSpPr>
        <p:spPr>
          <a:xfrm>
            <a:off x="0" y="0"/>
            <a:ext cx="9144000" cy="51435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 name="Google Shape;58;p13"/>
          <p:cNvGrpSpPr/>
          <p:nvPr/>
        </p:nvGrpSpPr>
        <p:grpSpPr>
          <a:xfrm>
            <a:off x="0" y="0"/>
            <a:ext cx="9144153" cy="5143624"/>
            <a:chOff x="-77" y="25"/>
            <a:chExt cx="9144153" cy="5143624"/>
          </a:xfrm>
        </p:grpSpPr>
        <p:sp>
          <p:nvSpPr>
            <p:cNvPr id="59" name="Google Shape;59;p13"/>
            <p:cNvSpPr/>
            <p:nvPr/>
          </p:nvSpPr>
          <p:spPr>
            <a:xfrm rot="-5400000">
              <a:off x="-47653"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3"/>
            <p:cNvSpPr/>
            <p:nvPr/>
          </p:nvSpPr>
          <p:spPr>
            <a:xfrm rot="-5400000">
              <a:off x="-47653"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3"/>
            <p:cNvSpPr/>
            <p:nvPr/>
          </p:nvSpPr>
          <p:spPr>
            <a:xfrm rot="-5400000">
              <a:off x="-47653"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p:nvPr/>
          </p:nvSpPr>
          <p:spPr>
            <a:xfrm rot="-5400000">
              <a:off x="-47653"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3"/>
            <p:cNvSpPr/>
            <p:nvPr/>
          </p:nvSpPr>
          <p:spPr>
            <a:xfrm rot="-5400000">
              <a:off x="-47653"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3"/>
            <p:cNvSpPr/>
            <p:nvPr/>
          </p:nvSpPr>
          <p:spPr>
            <a:xfrm rot="5400000">
              <a:off x="714198"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13"/>
            <p:cNvSpPr/>
            <p:nvPr/>
          </p:nvSpPr>
          <p:spPr>
            <a:xfrm rot="-5400000">
              <a:off x="714322"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3"/>
            <p:cNvSpPr/>
            <p:nvPr/>
          </p:nvSpPr>
          <p:spPr>
            <a:xfrm rot="5400000">
              <a:off x="714198"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3"/>
            <p:cNvSpPr/>
            <p:nvPr/>
          </p:nvSpPr>
          <p:spPr>
            <a:xfrm rot="-5400000">
              <a:off x="714322"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3"/>
            <p:cNvSpPr/>
            <p:nvPr/>
          </p:nvSpPr>
          <p:spPr>
            <a:xfrm rot="5400000">
              <a:off x="714198"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3"/>
            <p:cNvSpPr/>
            <p:nvPr/>
          </p:nvSpPr>
          <p:spPr>
            <a:xfrm rot="-5400000">
              <a:off x="714322"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3"/>
            <p:cNvSpPr/>
            <p:nvPr/>
          </p:nvSpPr>
          <p:spPr>
            <a:xfrm rot="5400000">
              <a:off x="714198"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3"/>
            <p:cNvSpPr/>
            <p:nvPr/>
          </p:nvSpPr>
          <p:spPr>
            <a:xfrm rot="5400000">
              <a:off x="714198"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13"/>
            <p:cNvSpPr/>
            <p:nvPr/>
          </p:nvSpPr>
          <p:spPr>
            <a:xfrm rot="-5400000">
              <a:off x="714322"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3"/>
            <p:cNvSpPr/>
            <p:nvPr/>
          </p:nvSpPr>
          <p:spPr>
            <a:xfrm rot="5400000">
              <a:off x="714198"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3"/>
            <p:cNvSpPr/>
            <p:nvPr/>
          </p:nvSpPr>
          <p:spPr>
            <a:xfrm rot="-5400000">
              <a:off x="714322"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3"/>
            <p:cNvSpPr/>
            <p:nvPr/>
          </p:nvSpPr>
          <p:spPr>
            <a:xfrm rot="5400000">
              <a:off x="1476173"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3"/>
            <p:cNvSpPr/>
            <p:nvPr/>
          </p:nvSpPr>
          <p:spPr>
            <a:xfrm rot="-5400000">
              <a:off x="1476296"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3"/>
            <p:cNvSpPr/>
            <p:nvPr/>
          </p:nvSpPr>
          <p:spPr>
            <a:xfrm rot="5400000">
              <a:off x="1476173"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3"/>
            <p:cNvSpPr/>
            <p:nvPr/>
          </p:nvSpPr>
          <p:spPr>
            <a:xfrm rot="-5400000">
              <a:off x="1476296"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3"/>
            <p:cNvSpPr/>
            <p:nvPr/>
          </p:nvSpPr>
          <p:spPr>
            <a:xfrm rot="5400000">
              <a:off x="1476173"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13"/>
            <p:cNvSpPr/>
            <p:nvPr/>
          </p:nvSpPr>
          <p:spPr>
            <a:xfrm rot="-5400000">
              <a:off x="1476296"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3"/>
            <p:cNvSpPr/>
            <p:nvPr/>
          </p:nvSpPr>
          <p:spPr>
            <a:xfrm rot="5400000">
              <a:off x="1476173"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13"/>
            <p:cNvSpPr/>
            <p:nvPr/>
          </p:nvSpPr>
          <p:spPr>
            <a:xfrm rot="5400000">
              <a:off x="1476173"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3"/>
            <p:cNvSpPr/>
            <p:nvPr/>
          </p:nvSpPr>
          <p:spPr>
            <a:xfrm rot="-5400000">
              <a:off x="1476296"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13"/>
            <p:cNvSpPr/>
            <p:nvPr/>
          </p:nvSpPr>
          <p:spPr>
            <a:xfrm rot="5400000">
              <a:off x="1476173"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13"/>
            <p:cNvSpPr/>
            <p:nvPr/>
          </p:nvSpPr>
          <p:spPr>
            <a:xfrm rot="-5400000">
              <a:off x="1476296"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13"/>
            <p:cNvSpPr/>
            <p:nvPr/>
          </p:nvSpPr>
          <p:spPr>
            <a:xfrm rot="5400000">
              <a:off x="2238147"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13"/>
            <p:cNvSpPr/>
            <p:nvPr/>
          </p:nvSpPr>
          <p:spPr>
            <a:xfrm rot="-5400000">
              <a:off x="2238271"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13"/>
            <p:cNvSpPr/>
            <p:nvPr/>
          </p:nvSpPr>
          <p:spPr>
            <a:xfrm rot="5400000">
              <a:off x="2238147"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13"/>
            <p:cNvSpPr/>
            <p:nvPr/>
          </p:nvSpPr>
          <p:spPr>
            <a:xfrm rot="-5400000">
              <a:off x="2238271"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3"/>
            <p:cNvSpPr/>
            <p:nvPr/>
          </p:nvSpPr>
          <p:spPr>
            <a:xfrm rot="5400000">
              <a:off x="2238147"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13"/>
            <p:cNvSpPr/>
            <p:nvPr/>
          </p:nvSpPr>
          <p:spPr>
            <a:xfrm rot="-5400000">
              <a:off x="2238271"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3"/>
            <p:cNvSpPr/>
            <p:nvPr/>
          </p:nvSpPr>
          <p:spPr>
            <a:xfrm rot="5400000">
              <a:off x="2238147"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3"/>
            <p:cNvSpPr/>
            <p:nvPr/>
          </p:nvSpPr>
          <p:spPr>
            <a:xfrm rot="5400000">
              <a:off x="2238147"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3"/>
            <p:cNvSpPr/>
            <p:nvPr/>
          </p:nvSpPr>
          <p:spPr>
            <a:xfrm rot="-5400000">
              <a:off x="2238271"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3"/>
            <p:cNvSpPr/>
            <p:nvPr/>
          </p:nvSpPr>
          <p:spPr>
            <a:xfrm rot="5400000">
              <a:off x="2238147"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13"/>
            <p:cNvSpPr/>
            <p:nvPr/>
          </p:nvSpPr>
          <p:spPr>
            <a:xfrm rot="-5400000">
              <a:off x="2238271"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3"/>
            <p:cNvSpPr/>
            <p:nvPr/>
          </p:nvSpPr>
          <p:spPr>
            <a:xfrm rot="5400000">
              <a:off x="3000173"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13"/>
            <p:cNvSpPr/>
            <p:nvPr/>
          </p:nvSpPr>
          <p:spPr>
            <a:xfrm rot="-5400000">
              <a:off x="3000297"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13"/>
            <p:cNvSpPr/>
            <p:nvPr/>
          </p:nvSpPr>
          <p:spPr>
            <a:xfrm rot="5400000">
              <a:off x="3000173"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13"/>
            <p:cNvSpPr/>
            <p:nvPr/>
          </p:nvSpPr>
          <p:spPr>
            <a:xfrm rot="-5400000">
              <a:off x="3000297"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101;p13"/>
            <p:cNvSpPr/>
            <p:nvPr/>
          </p:nvSpPr>
          <p:spPr>
            <a:xfrm rot="5400000">
              <a:off x="3000173"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3"/>
            <p:cNvSpPr/>
            <p:nvPr/>
          </p:nvSpPr>
          <p:spPr>
            <a:xfrm rot="-5400000">
              <a:off x="3000297"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13"/>
            <p:cNvSpPr/>
            <p:nvPr/>
          </p:nvSpPr>
          <p:spPr>
            <a:xfrm rot="5400000">
              <a:off x="3000173"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13"/>
            <p:cNvSpPr/>
            <p:nvPr/>
          </p:nvSpPr>
          <p:spPr>
            <a:xfrm rot="5400000">
              <a:off x="3000173"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05;p13"/>
            <p:cNvSpPr/>
            <p:nvPr/>
          </p:nvSpPr>
          <p:spPr>
            <a:xfrm rot="-5400000">
              <a:off x="3000297"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13"/>
            <p:cNvSpPr/>
            <p:nvPr/>
          </p:nvSpPr>
          <p:spPr>
            <a:xfrm rot="5400000">
              <a:off x="3000173"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13"/>
            <p:cNvSpPr/>
            <p:nvPr/>
          </p:nvSpPr>
          <p:spPr>
            <a:xfrm rot="-5400000">
              <a:off x="3000297"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3"/>
            <p:cNvSpPr/>
            <p:nvPr/>
          </p:nvSpPr>
          <p:spPr>
            <a:xfrm rot="5400000">
              <a:off x="3762251"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3"/>
            <p:cNvSpPr/>
            <p:nvPr/>
          </p:nvSpPr>
          <p:spPr>
            <a:xfrm rot="-5400000">
              <a:off x="3762374"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3"/>
            <p:cNvSpPr/>
            <p:nvPr/>
          </p:nvSpPr>
          <p:spPr>
            <a:xfrm rot="5400000">
              <a:off x="3762251"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3"/>
            <p:cNvSpPr/>
            <p:nvPr/>
          </p:nvSpPr>
          <p:spPr>
            <a:xfrm rot="-5400000">
              <a:off x="3762374"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3"/>
            <p:cNvSpPr/>
            <p:nvPr/>
          </p:nvSpPr>
          <p:spPr>
            <a:xfrm rot="5400000">
              <a:off x="3762251"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3"/>
            <p:cNvSpPr/>
            <p:nvPr/>
          </p:nvSpPr>
          <p:spPr>
            <a:xfrm rot="-5400000">
              <a:off x="3762374"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3"/>
            <p:cNvSpPr/>
            <p:nvPr/>
          </p:nvSpPr>
          <p:spPr>
            <a:xfrm rot="5400000">
              <a:off x="3762251"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3"/>
            <p:cNvSpPr/>
            <p:nvPr/>
          </p:nvSpPr>
          <p:spPr>
            <a:xfrm rot="5400000">
              <a:off x="3762251"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3"/>
            <p:cNvSpPr/>
            <p:nvPr/>
          </p:nvSpPr>
          <p:spPr>
            <a:xfrm rot="-5400000">
              <a:off x="3762374"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3"/>
            <p:cNvSpPr/>
            <p:nvPr/>
          </p:nvSpPr>
          <p:spPr>
            <a:xfrm rot="5400000">
              <a:off x="3762251"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3"/>
            <p:cNvSpPr/>
            <p:nvPr/>
          </p:nvSpPr>
          <p:spPr>
            <a:xfrm rot="-5400000">
              <a:off x="3762374"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3"/>
            <p:cNvSpPr/>
            <p:nvPr/>
          </p:nvSpPr>
          <p:spPr>
            <a:xfrm rot="5400000">
              <a:off x="-47777"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3"/>
            <p:cNvSpPr/>
            <p:nvPr/>
          </p:nvSpPr>
          <p:spPr>
            <a:xfrm rot="5400000">
              <a:off x="-47777"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3"/>
            <p:cNvSpPr/>
            <p:nvPr/>
          </p:nvSpPr>
          <p:spPr>
            <a:xfrm rot="5400000">
              <a:off x="-47777"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3"/>
            <p:cNvSpPr/>
            <p:nvPr/>
          </p:nvSpPr>
          <p:spPr>
            <a:xfrm rot="5400000">
              <a:off x="-47777"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3"/>
            <p:cNvSpPr/>
            <p:nvPr/>
          </p:nvSpPr>
          <p:spPr>
            <a:xfrm rot="-5400000">
              <a:off x="166697"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3"/>
            <p:cNvSpPr/>
            <p:nvPr/>
          </p:nvSpPr>
          <p:spPr>
            <a:xfrm rot="5400000">
              <a:off x="-47777"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13"/>
            <p:cNvSpPr/>
            <p:nvPr/>
          </p:nvSpPr>
          <p:spPr>
            <a:xfrm rot="5400000">
              <a:off x="-47777"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3"/>
            <p:cNvSpPr/>
            <p:nvPr/>
          </p:nvSpPr>
          <p:spPr>
            <a:xfrm rot="-5400000" flipH="1">
              <a:off x="166697"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13"/>
            <p:cNvSpPr/>
            <p:nvPr/>
          </p:nvSpPr>
          <p:spPr>
            <a:xfrm rot="-5400000">
              <a:off x="928672"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13"/>
            <p:cNvSpPr/>
            <p:nvPr/>
          </p:nvSpPr>
          <p:spPr>
            <a:xfrm rot="-5400000" flipH="1">
              <a:off x="928672"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13"/>
            <p:cNvSpPr/>
            <p:nvPr/>
          </p:nvSpPr>
          <p:spPr>
            <a:xfrm rot="-5400000">
              <a:off x="1690646"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3"/>
            <p:cNvSpPr/>
            <p:nvPr/>
          </p:nvSpPr>
          <p:spPr>
            <a:xfrm rot="-5400000" flipH="1">
              <a:off x="1690646"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13"/>
            <p:cNvSpPr/>
            <p:nvPr/>
          </p:nvSpPr>
          <p:spPr>
            <a:xfrm rot="-5400000">
              <a:off x="2452621"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13"/>
            <p:cNvSpPr/>
            <p:nvPr/>
          </p:nvSpPr>
          <p:spPr>
            <a:xfrm rot="-5400000" flipH="1">
              <a:off x="2452621"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13"/>
            <p:cNvSpPr/>
            <p:nvPr/>
          </p:nvSpPr>
          <p:spPr>
            <a:xfrm rot="-5400000">
              <a:off x="3214647"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13"/>
            <p:cNvSpPr/>
            <p:nvPr/>
          </p:nvSpPr>
          <p:spPr>
            <a:xfrm rot="-5400000" flipH="1">
              <a:off x="3214647"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13"/>
            <p:cNvSpPr/>
            <p:nvPr/>
          </p:nvSpPr>
          <p:spPr>
            <a:xfrm rot="-5400000">
              <a:off x="3976724"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3"/>
            <p:cNvSpPr/>
            <p:nvPr/>
          </p:nvSpPr>
          <p:spPr>
            <a:xfrm rot="-5400000" flipH="1">
              <a:off x="3976724"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13"/>
            <p:cNvSpPr/>
            <p:nvPr/>
          </p:nvSpPr>
          <p:spPr>
            <a:xfrm rot="-5400000">
              <a:off x="4524349"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13"/>
            <p:cNvSpPr/>
            <p:nvPr/>
          </p:nvSpPr>
          <p:spPr>
            <a:xfrm rot="-5400000">
              <a:off x="4524349"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13"/>
            <p:cNvSpPr/>
            <p:nvPr/>
          </p:nvSpPr>
          <p:spPr>
            <a:xfrm rot="-5400000">
              <a:off x="4524349"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13"/>
            <p:cNvSpPr/>
            <p:nvPr/>
          </p:nvSpPr>
          <p:spPr>
            <a:xfrm rot="-5400000">
              <a:off x="4524349"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13"/>
            <p:cNvSpPr/>
            <p:nvPr/>
          </p:nvSpPr>
          <p:spPr>
            <a:xfrm rot="-5400000">
              <a:off x="4524349"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3"/>
            <p:cNvSpPr/>
            <p:nvPr/>
          </p:nvSpPr>
          <p:spPr>
            <a:xfrm rot="5400000">
              <a:off x="5286200"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13"/>
            <p:cNvSpPr/>
            <p:nvPr/>
          </p:nvSpPr>
          <p:spPr>
            <a:xfrm rot="-5400000">
              <a:off x="5286324"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13"/>
            <p:cNvSpPr/>
            <p:nvPr/>
          </p:nvSpPr>
          <p:spPr>
            <a:xfrm rot="5400000">
              <a:off x="5286200"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13"/>
            <p:cNvSpPr/>
            <p:nvPr/>
          </p:nvSpPr>
          <p:spPr>
            <a:xfrm rot="-5400000">
              <a:off x="5286324"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13"/>
            <p:cNvSpPr/>
            <p:nvPr/>
          </p:nvSpPr>
          <p:spPr>
            <a:xfrm rot="5400000">
              <a:off x="5286200"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13"/>
            <p:cNvSpPr/>
            <p:nvPr/>
          </p:nvSpPr>
          <p:spPr>
            <a:xfrm rot="-5400000">
              <a:off x="5286324"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13"/>
            <p:cNvSpPr/>
            <p:nvPr/>
          </p:nvSpPr>
          <p:spPr>
            <a:xfrm rot="5400000">
              <a:off x="5286200"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13"/>
            <p:cNvSpPr/>
            <p:nvPr/>
          </p:nvSpPr>
          <p:spPr>
            <a:xfrm rot="5400000">
              <a:off x="5286200"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 name="Google Shape;150;p13"/>
            <p:cNvSpPr/>
            <p:nvPr/>
          </p:nvSpPr>
          <p:spPr>
            <a:xfrm rot="-5400000">
              <a:off x="5286324"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 name="Google Shape;151;p13"/>
            <p:cNvSpPr/>
            <p:nvPr/>
          </p:nvSpPr>
          <p:spPr>
            <a:xfrm rot="5400000">
              <a:off x="5286200"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2" name="Google Shape;152;p13"/>
            <p:cNvSpPr/>
            <p:nvPr/>
          </p:nvSpPr>
          <p:spPr>
            <a:xfrm rot="-5400000">
              <a:off x="5286324"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3"/>
            <p:cNvSpPr/>
            <p:nvPr/>
          </p:nvSpPr>
          <p:spPr>
            <a:xfrm rot="5400000">
              <a:off x="6048175"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13"/>
            <p:cNvSpPr/>
            <p:nvPr/>
          </p:nvSpPr>
          <p:spPr>
            <a:xfrm rot="-5400000">
              <a:off x="6048298"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13"/>
            <p:cNvSpPr/>
            <p:nvPr/>
          </p:nvSpPr>
          <p:spPr>
            <a:xfrm rot="5400000">
              <a:off x="6048175"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13"/>
            <p:cNvSpPr/>
            <p:nvPr/>
          </p:nvSpPr>
          <p:spPr>
            <a:xfrm rot="-5400000">
              <a:off x="6048298"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7" name="Google Shape;157;p13"/>
            <p:cNvSpPr/>
            <p:nvPr/>
          </p:nvSpPr>
          <p:spPr>
            <a:xfrm rot="5400000">
              <a:off x="6048175"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13"/>
            <p:cNvSpPr/>
            <p:nvPr/>
          </p:nvSpPr>
          <p:spPr>
            <a:xfrm rot="-5400000">
              <a:off x="6048298"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3"/>
            <p:cNvSpPr/>
            <p:nvPr/>
          </p:nvSpPr>
          <p:spPr>
            <a:xfrm rot="5400000">
              <a:off x="6048175"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13"/>
            <p:cNvSpPr/>
            <p:nvPr/>
          </p:nvSpPr>
          <p:spPr>
            <a:xfrm rot="5400000">
              <a:off x="6048175"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13"/>
            <p:cNvSpPr/>
            <p:nvPr/>
          </p:nvSpPr>
          <p:spPr>
            <a:xfrm rot="-5400000">
              <a:off x="6048298"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2" name="Google Shape;162;p13"/>
            <p:cNvSpPr/>
            <p:nvPr/>
          </p:nvSpPr>
          <p:spPr>
            <a:xfrm rot="5400000">
              <a:off x="6048175"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13"/>
            <p:cNvSpPr/>
            <p:nvPr/>
          </p:nvSpPr>
          <p:spPr>
            <a:xfrm rot="-5400000">
              <a:off x="6048298"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13"/>
            <p:cNvSpPr/>
            <p:nvPr/>
          </p:nvSpPr>
          <p:spPr>
            <a:xfrm rot="5400000">
              <a:off x="6810149"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3"/>
            <p:cNvSpPr/>
            <p:nvPr/>
          </p:nvSpPr>
          <p:spPr>
            <a:xfrm rot="-5400000">
              <a:off x="6810273"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6" name="Google Shape;166;p13"/>
            <p:cNvSpPr/>
            <p:nvPr/>
          </p:nvSpPr>
          <p:spPr>
            <a:xfrm rot="5400000">
              <a:off x="6810149"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3"/>
            <p:cNvSpPr/>
            <p:nvPr/>
          </p:nvSpPr>
          <p:spPr>
            <a:xfrm rot="-5400000">
              <a:off x="6810273"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13"/>
            <p:cNvSpPr/>
            <p:nvPr/>
          </p:nvSpPr>
          <p:spPr>
            <a:xfrm rot="5400000">
              <a:off x="6810149"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9" name="Google Shape;169;p13"/>
            <p:cNvSpPr/>
            <p:nvPr/>
          </p:nvSpPr>
          <p:spPr>
            <a:xfrm rot="-5400000">
              <a:off x="6810273"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3"/>
            <p:cNvSpPr/>
            <p:nvPr/>
          </p:nvSpPr>
          <p:spPr>
            <a:xfrm rot="5400000">
              <a:off x="6810149"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3"/>
            <p:cNvSpPr/>
            <p:nvPr/>
          </p:nvSpPr>
          <p:spPr>
            <a:xfrm rot="5400000">
              <a:off x="6810149"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2" name="Google Shape;172;p13"/>
            <p:cNvSpPr/>
            <p:nvPr/>
          </p:nvSpPr>
          <p:spPr>
            <a:xfrm rot="-5400000">
              <a:off x="6810273"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3" name="Google Shape;173;p13"/>
            <p:cNvSpPr/>
            <p:nvPr/>
          </p:nvSpPr>
          <p:spPr>
            <a:xfrm rot="5400000">
              <a:off x="6810149"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13"/>
            <p:cNvSpPr/>
            <p:nvPr/>
          </p:nvSpPr>
          <p:spPr>
            <a:xfrm rot="-5400000">
              <a:off x="6810273"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3"/>
            <p:cNvSpPr/>
            <p:nvPr/>
          </p:nvSpPr>
          <p:spPr>
            <a:xfrm rot="5400000">
              <a:off x="7572175"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13"/>
            <p:cNvSpPr/>
            <p:nvPr/>
          </p:nvSpPr>
          <p:spPr>
            <a:xfrm rot="-5400000">
              <a:off x="7572299"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3"/>
            <p:cNvSpPr/>
            <p:nvPr/>
          </p:nvSpPr>
          <p:spPr>
            <a:xfrm rot="5400000">
              <a:off x="7572175"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3"/>
            <p:cNvSpPr/>
            <p:nvPr/>
          </p:nvSpPr>
          <p:spPr>
            <a:xfrm rot="-5400000">
              <a:off x="7572299"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13"/>
            <p:cNvSpPr/>
            <p:nvPr/>
          </p:nvSpPr>
          <p:spPr>
            <a:xfrm rot="5400000">
              <a:off x="7572175"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0" name="Google Shape;180;p13"/>
            <p:cNvSpPr/>
            <p:nvPr/>
          </p:nvSpPr>
          <p:spPr>
            <a:xfrm rot="-5400000">
              <a:off x="7572299"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1" name="Google Shape;181;p13"/>
            <p:cNvSpPr/>
            <p:nvPr/>
          </p:nvSpPr>
          <p:spPr>
            <a:xfrm rot="5400000">
              <a:off x="7572175"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13"/>
            <p:cNvSpPr/>
            <p:nvPr/>
          </p:nvSpPr>
          <p:spPr>
            <a:xfrm rot="5400000">
              <a:off x="7572175"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13"/>
            <p:cNvSpPr/>
            <p:nvPr/>
          </p:nvSpPr>
          <p:spPr>
            <a:xfrm rot="-5400000">
              <a:off x="7572299"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13"/>
            <p:cNvSpPr/>
            <p:nvPr/>
          </p:nvSpPr>
          <p:spPr>
            <a:xfrm rot="5400000">
              <a:off x="7572175"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5" name="Google Shape;185;p13"/>
            <p:cNvSpPr/>
            <p:nvPr/>
          </p:nvSpPr>
          <p:spPr>
            <a:xfrm rot="-5400000">
              <a:off x="7572299"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6" name="Google Shape;186;p13"/>
            <p:cNvSpPr/>
            <p:nvPr/>
          </p:nvSpPr>
          <p:spPr>
            <a:xfrm rot="5400000">
              <a:off x="8334253"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7" name="Google Shape;187;p13"/>
            <p:cNvSpPr/>
            <p:nvPr/>
          </p:nvSpPr>
          <p:spPr>
            <a:xfrm rot="-5400000">
              <a:off x="8334377" y="219061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8" name="Google Shape;188;p13"/>
            <p:cNvSpPr/>
            <p:nvPr/>
          </p:nvSpPr>
          <p:spPr>
            <a:xfrm rot="5400000">
              <a:off x="8334253"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13"/>
            <p:cNvSpPr/>
            <p:nvPr/>
          </p:nvSpPr>
          <p:spPr>
            <a:xfrm rot="-5400000">
              <a:off x="8334377" y="304787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13"/>
            <p:cNvSpPr/>
            <p:nvPr/>
          </p:nvSpPr>
          <p:spPr>
            <a:xfrm rot="5400000">
              <a:off x="8334253"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13"/>
            <p:cNvSpPr/>
            <p:nvPr/>
          </p:nvSpPr>
          <p:spPr>
            <a:xfrm rot="-5400000">
              <a:off x="8334377" y="390514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13"/>
            <p:cNvSpPr/>
            <p:nvPr/>
          </p:nvSpPr>
          <p:spPr>
            <a:xfrm rot="5400000">
              <a:off x="8334253"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3" name="Google Shape;193;p13"/>
            <p:cNvSpPr/>
            <p:nvPr/>
          </p:nvSpPr>
          <p:spPr>
            <a:xfrm rot="5400000">
              <a:off x="8334253"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4" name="Google Shape;194;p13"/>
            <p:cNvSpPr/>
            <p:nvPr/>
          </p:nvSpPr>
          <p:spPr>
            <a:xfrm rot="-5400000">
              <a:off x="8334377" y="47618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13"/>
            <p:cNvSpPr/>
            <p:nvPr/>
          </p:nvSpPr>
          <p:spPr>
            <a:xfrm rot="5400000">
              <a:off x="8334253"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3"/>
            <p:cNvSpPr/>
            <p:nvPr/>
          </p:nvSpPr>
          <p:spPr>
            <a:xfrm rot="-5400000">
              <a:off x="8334377" y="13334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3"/>
            <p:cNvSpPr/>
            <p:nvPr/>
          </p:nvSpPr>
          <p:spPr>
            <a:xfrm rot="5400000">
              <a:off x="4524225" y="176215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3"/>
            <p:cNvSpPr/>
            <p:nvPr/>
          </p:nvSpPr>
          <p:spPr>
            <a:xfrm rot="5400000">
              <a:off x="4524225" y="261942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3"/>
            <p:cNvSpPr/>
            <p:nvPr/>
          </p:nvSpPr>
          <p:spPr>
            <a:xfrm rot="5400000">
              <a:off x="4524225" y="3476684"/>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3"/>
            <p:cNvSpPr/>
            <p:nvPr/>
          </p:nvSpPr>
          <p:spPr>
            <a:xfrm rot="5400000">
              <a:off x="4524225" y="4333949"/>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3"/>
            <p:cNvSpPr/>
            <p:nvPr/>
          </p:nvSpPr>
          <p:spPr>
            <a:xfrm rot="-5400000">
              <a:off x="4738699"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3"/>
            <p:cNvSpPr/>
            <p:nvPr/>
          </p:nvSpPr>
          <p:spPr>
            <a:xfrm rot="5400000">
              <a:off x="4524225" y="47725"/>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3"/>
            <p:cNvSpPr/>
            <p:nvPr/>
          </p:nvSpPr>
          <p:spPr>
            <a:xfrm rot="5400000">
              <a:off x="4524225" y="904990"/>
              <a:ext cx="857400" cy="762000"/>
            </a:xfrm>
            <a:prstGeom prst="triangle">
              <a:avLst>
                <a:gd name="adj" fmla="val 50000"/>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3"/>
            <p:cNvSpPr/>
            <p:nvPr/>
          </p:nvSpPr>
          <p:spPr>
            <a:xfrm rot="-5400000" flipH="1">
              <a:off x="4738699"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3"/>
            <p:cNvSpPr/>
            <p:nvPr/>
          </p:nvSpPr>
          <p:spPr>
            <a:xfrm rot="-5400000">
              <a:off x="5500674"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3"/>
            <p:cNvSpPr/>
            <p:nvPr/>
          </p:nvSpPr>
          <p:spPr>
            <a:xfrm rot="-5400000" flipH="1">
              <a:off x="5500674"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3"/>
            <p:cNvSpPr/>
            <p:nvPr/>
          </p:nvSpPr>
          <p:spPr>
            <a:xfrm rot="-5400000">
              <a:off x="6262648"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3"/>
            <p:cNvSpPr/>
            <p:nvPr/>
          </p:nvSpPr>
          <p:spPr>
            <a:xfrm rot="-5400000" flipH="1">
              <a:off x="6262648"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13"/>
            <p:cNvSpPr/>
            <p:nvPr/>
          </p:nvSpPr>
          <p:spPr>
            <a:xfrm rot="-5400000">
              <a:off x="7024623"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0" name="Google Shape;210;p13"/>
            <p:cNvSpPr/>
            <p:nvPr/>
          </p:nvSpPr>
          <p:spPr>
            <a:xfrm rot="-5400000" flipH="1">
              <a:off x="7024623"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13"/>
            <p:cNvSpPr/>
            <p:nvPr/>
          </p:nvSpPr>
          <p:spPr>
            <a:xfrm rot="-5400000">
              <a:off x="7786649"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2" name="Google Shape;212;p13"/>
            <p:cNvSpPr/>
            <p:nvPr/>
          </p:nvSpPr>
          <p:spPr>
            <a:xfrm rot="-5400000" flipH="1">
              <a:off x="7786649"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13"/>
            <p:cNvSpPr/>
            <p:nvPr/>
          </p:nvSpPr>
          <p:spPr>
            <a:xfrm rot="-5400000">
              <a:off x="8548727" y="4548163"/>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4" name="Google Shape;214;p13"/>
            <p:cNvSpPr/>
            <p:nvPr/>
          </p:nvSpPr>
          <p:spPr>
            <a:xfrm rot="-5400000" flipH="1">
              <a:off x="8548727" y="-166420"/>
              <a:ext cx="428700" cy="762000"/>
            </a:xfrm>
            <a:prstGeom prst="rtTriangle">
              <a:avLst/>
            </a:prstGeom>
            <a:solidFill>
              <a:schemeClr val="dk1"/>
            </a:solidFill>
            <a:ln w="9525" cap="flat" cmpd="sng">
              <a:solidFill>
                <a:srgbClr val="FFFFFF"/>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5" name="Google Shape;215;p13"/>
          <p:cNvSpPr/>
          <p:nvPr/>
        </p:nvSpPr>
        <p:spPr>
          <a:xfrm>
            <a:off x="1525050" y="1293850"/>
            <a:ext cx="6093900" cy="2555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13"/>
          <p:cNvSpPr txBox="1">
            <a:spLocks noGrp="1"/>
          </p:cNvSpPr>
          <p:nvPr>
            <p:ph type="title"/>
          </p:nvPr>
        </p:nvSpPr>
        <p:spPr>
          <a:xfrm>
            <a:off x="1876575" y="1668150"/>
            <a:ext cx="5391000" cy="1184700"/>
          </a:xfrm>
          <a:prstGeom prst="rect">
            <a:avLst/>
          </a:prstGeom>
          <a:noFill/>
        </p:spPr>
        <p:txBody>
          <a:bodyPr spcFirstLastPara="1" wrap="square" lIns="91425" tIns="91425" rIns="91425" bIns="91425" anchor="b" anchorCtr="0"/>
          <a:lstStyle>
            <a:lvl1pPr lvl="0" algn="ctr">
              <a:lnSpc>
                <a:spcPct val="100000"/>
              </a:lnSpc>
              <a:spcBef>
                <a:spcPts val="0"/>
              </a:spcBef>
              <a:spcAft>
                <a:spcPts val="0"/>
              </a:spcAft>
              <a:buNone/>
              <a:defRPr sz="3200" b="1">
                <a:solidFill>
                  <a:srgbClr val="212121"/>
                </a:solidFill>
              </a:defRPr>
            </a:lvl1pPr>
            <a:lvl2pPr lvl="1" algn="ctr">
              <a:lnSpc>
                <a:spcPct val="100000"/>
              </a:lnSpc>
              <a:spcBef>
                <a:spcPts val="0"/>
              </a:spcBef>
              <a:spcAft>
                <a:spcPts val="0"/>
              </a:spcAft>
              <a:buNone/>
              <a:defRPr sz="3200" b="1">
                <a:solidFill>
                  <a:srgbClr val="212121"/>
                </a:solidFill>
              </a:defRPr>
            </a:lvl2pPr>
            <a:lvl3pPr lvl="2" algn="ctr">
              <a:lnSpc>
                <a:spcPct val="100000"/>
              </a:lnSpc>
              <a:spcBef>
                <a:spcPts val="0"/>
              </a:spcBef>
              <a:spcAft>
                <a:spcPts val="0"/>
              </a:spcAft>
              <a:buNone/>
              <a:defRPr sz="3200" b="1">
                <a:solidFill>
                  <a:srgbClr val="212121"/>
                </a:solidFill>
              </a:defRPr>
            </a:lvl3pPr>
            <a:lvl4pPr lvl="3" algn="ctr">
              <a:lnSpc>
                <a:spcPct val="100000"/>
              </a:lnSpc>
              <a:spcBef>
                <a:spcPts val="0"/>
              </a:spcBef>
              <a:spcAft>
                <a:spcPts val="0"/>
              </a:spcAft>
              <a:buNone/>
              <a:defRPr sz="3200" b="1">
                <a:solidFill>
                  <a:srgbClr val="212121"/>
                </a:solidFill>
              </a:defRPr>
            </a:lvl4pPr>
            <a:lvl5pPr lvl="4" algn="ctr">
              <a:lnSpc>
                <a:spcPct val="100000"/>
              </a:lnSpc>
              <a:spcBef>
                <a:spcPts val="0"/>
              </a:spcBef>
              <a:spcAft>
                <a:spcPts val="0"/>
              </a:spcAft>
              <a:buNone/>
              <a:defRPr sz="3200" b="1">
                <a:solidFill>
                  <a:srgbClr val="212121"/>
                </a:solidFill>
              </a:defRPr>
            </a:lvl5pPr>
            <a:lvl6pPr lvl="5" algn="ctr">
              <a:lnSpc>
                <a:spcPct val="100000"/>
              </a:lnSpc>
              <a:spcBef>
                <a:spcPts val="0"/>
              </a:spcBef>
              <a:spcAft>
                <a:spcPts val="0"/>
              </a:spcAft>
              <a:buNone/>
              <a:defRPr sz="3200" b="1">
                <a:solidFill>
                  <a:srgbClr val="212121"/>
                </a:solidFill>
              </a:defRPr>
            </a:lvl6pPr>
            <a:lvl7pPr lvl="6" algn="ctr">
              <a:lnSpc>
                <a:spcPct val="100000"/>
              </a:lnSpc>
              <a:spcBef>
                <a:spcPts val="0"/>
              </a:spcBef>
              <a:spcAft>
                <a:spcPts val="0"/>
              </a:spcAft>
              <a:buNone/>
              <a:defRPr sz="3200" b="1">
                <a:solidFill>
                  <a:srgbClr val="212121"/>
                </a:solidFill>
              </a:defRPr>
            </a:lvl7pPr>
            <a:lvl8pPr lvl="7" algn="ctr">
              <a:lnSpc>
                <a:spcPct val="100000"/>
              </a:lnSpc>
              <a:spcBef>
                <a:spcPts val="0"/>
              </a:spcBef>
              <a:spcAft>
                <a:spcPts val="0"/>
              </a:spcAft>
              <a:buNone/>
              <a:defRPr sz="3200" b="1">
                <a:solidFill>
                  <a:srgbClr val="212121"/>
                </a:solidFill>
              </a:defRPr>
            </a:lvl8pPr>
            <a:lvl9pPr lvl="8" algn="ctr">
              <a:lnSpc>
                <a:spcPct val="100000"/>
              </a:lnSpc>
              <a:spcBef>
                <a:spcPts val="0"/>
              </a:spcBef>
              <a:spcAft>
                <a:spcPts val="0"/>
              </a:spcAft>
              <a:buNone/>
              <a:defRPr sz="3200" b="1">
                <a:solidFill>
                  <a:srgbClr val="212121"/>
                </a:solidFill>
              </a:defRPr>
            </a:lvl9pPr>
          </a:lstStyle>
          <a:p>
            <a:endParaRPr/>
          </a:p>
        </p:txBody>
      </p:sp>
      <p:sp>
        <p:nvSpPr>
          <p:cNvPr id="217" name="Google Shape;217;p13"/>
          <p:cNvSpPr txBox="1">
            <a:spLocks noGrp="1"/>
          </p:cNvSpPr>
          <p:nvPr>
            <p:ph type="subTitle" idx="1"/>
          </p:nvPr>
        </p:nvSpPr>
        <p:spPr>
          <a:xfrm>
            <a:off x="1876575" y="2930428"/>
            <a:ext cx="5391000" cy="601500"/>
          </a:xfrm>
          <a:prstGeom prst="rect">
            <a:avLst/>
          </a:prstGeom>
          <a:noFill/>
        </p:spPr>
        <p:txBody>
          <a:bodyPr spcFirstLastPara="1" wrap="square" lIns="91425" tIns="91425" rIns="91425" bIns="91425" anchor="t" anchorCtr="0"/>
          <a:lstStyle>
            <a:lvl1pPr lvl="0" algn="ctr">
              <a:lnSpc>
                <a:spcPct val="100000"/>
              </a:lnSpc>
              <a:spcBef>
                <a:spcPts val="0"/>
              </a:spcBef>
              <a:spcAft>
                <a:spcPts val="0"/>
              </a:spcAft>
              <a:buClr>
                <a:srgbClr val="616161"/>
              </a:buClr>
              <a:buSzPts val="2100"/>
              <a:buNone/>
              <a:defRPr sz="2100">
                <a:solidFill>
                  <a:srgbClr val="616161"/>
                </a:solidFill>
              </a:defRPr>
            </a:lvl1pPr>
            <a:lvl2pPr lvl="1" algn="ctr">
              <a:lnSpc>
                <a:spcPct val="100000"/>
              </a:lnSpc>
              <a:spcBef>
                <a:spcPts val="0"/>
              </a:spcBef>
              <a:spcAft>
                <a:spcPts val="0"/>
              </a:spcAft>
              <a:buClr>
                <a:srgbClr val="616161"/>
              </a:buClr>
              <a:buSzPts val="2100"/>
              <a:buNone/>
              <a:defRPr sz="2100">
                <a:solidFill>
                  <a:srgbClr val="616161"/>
                </a:solidFill>
              </a:defRPr>
            </a:lvl2pPr>
            <a:lvl3pPr lvl="2" algn="ctr">
              <a:lnSpc>
                <a:spcPct val="100000"/>
              </a:lnSpc>
              <a:spcBef>
                <a:spcPts val="0"/>
              </a:spcBef>
              <a:spcAft>
                <a:spcPts val="0"/>
              </a:spcAft>
              <a:buClr>
                <a:srgbClr val="616161"/>
              </a:buClr>
              <a:buSzPts val="2100"/>
              <a:buNone/>
              <a:defRPr sz="2100">
                <a:solidFill>
                  <a:srgbClr val="616161"/>
                </a:solidFill>
              </a:defRPr>
            </a:lvl3pPr>
            <a:lvl4pPr lvl="3" algn="ctr">
              <a:lnSpc>
                <a:spcPct val="100000"/>
              </a:lnSpc>
              <a:spcBef>
                <a:spcPts val="0"/>
              </a:spcBef>
              <a:spcAft>
                <a:spcPts val="0"/>
              </a:spcAft>
              <a:buClr>
                <a:srgbClr val="616161"/>
              </a:buClr>
              <a:buSzPts val="2100"/>
              <a:buNone/>
              <a:defRPr sz="2100">
                <a:solidFill>
                  <a:srgbClr val="616161"/>
                </a:solidFill>
              </a:defRPr>
            </a:lvl4pPr>
            <a:lvl5pPr lvl="4" algn="ctr">
              <a:lnSpc>
                <a:spcPct val="100000"/>
              </a:lnSpc>
              <a:spcBef>
                <a:spcPts val="0"/>
              </a:spcBef>
              <a:spcAft>
                <a:spcPts val="0"/>
              </a:spcAft>
              <a:buClr>
                <a:srgbClr val="616161"/>
              </a:buClr>
              <a:buSzPts val="2100"/>
              <a:buNone/>
              <a:defRPr sz="2100">
                <a:solidFill>
                  <a:srgbClr val="616161"/>
                </a:solidFill>
              </a:defRPr>
            </a:lvl5pPr>
            <a:lvl6pPr lvl="5" algn="ctr">
              <a:lnSpc>
                <a:spcPct val="100000"/>
              </a:lnSpc>
              <a:spcBef>
                <a:spcPts val="0"/>
              </a:spcBef>
              <a:spcAft>
                <a:spcPts val="0"/>
              </a:spcAft>
              <a:buClr>
                <a:srgbClr val="616161"/>
              </a:buClr>
              <a:buSzPts val="2100"/>
              <a:buNone/>
              <a:defRPr sz="2100">
                <a:solidFill>
                  <a:srgbClr val="616161"/>
                </a:solidFill>
              </a:defRPr>
            </a:lvl6pPr>
            <a:lvl7pPr lvl="6" algn="ctr">
              <a:lnSpc>
                <a:spcPct val="100000"/>
              </a:lnSpc>
              <a:spcBef>
                <a:spcPts val="0"/>
              </a:spcBef>
              <a:spcAft>
                <a:spcPts val="0"/>
              </a:spcAft>
              <a:buClr>
                <a:srgbClr val="616161"/>
              </a:buClr>
              <a:buSzPts val="2100"/>
              <a:buNone/>
              <a:defRPr sz="2100">
                <a:solidFill>
                  <a:srgbClr val="616161"/>
                </a:solidFill>
              </a:defRPr>
            </a:lvl7pPr>
            <a:lvl8pPr lvl="7" algn="ctr">
              <a:lnSpc>
                <a:spcPct val="100000"/>
              </a:lnSpc>
              <a:spcBef>
                <a:spcPts val="0"/>
              </a:spcBef>
              <a:spcAft>
                <a:spcPts val="0"/>
              </a:spcAft>
              <a:buClr>
                <a:srgbClr val="616161"/>
              </a:buClr>
              <a:buSzPts val="2100"/>
              <a:buNone/>
              <a:defRPr sz="2100">
                <a:solidFill>
                  <a:srgbClr val="616161"/>
                </a:solidFill>
              </a:defRPr>
            </a:lvl8pPr>
            <a:lvl9pPr lvl="8" algn="ctr">
              <a:lnSpc>
                <a:spcPct val="100000"/>
              </a:lnSpc>
              <a:spcBef>
                <a:spcPts val="0"/>
              </a:spcBef>
              <a:spcAft>
                <a:spcPts val="0"/>
              </a:spcAft>
              <a:buClr>
                <a:srgbClr val="616161"/>
              </a:buClr>
              <a:buSzPts val="2100"/>
              <a:buNone/>
              <a:defRPr sz="2100">
                <a:solidFill>
                  <a:srgbClr val="616161"/>
                </a:solidFill>
              </a:defRPr>
            </a:lvl9pPr>
          </a:lstStyle>
          <a:p>
            <a:endParaRPr/>
          </a:p>
        </p:txBody>
      </p:sp>
      <p:sp>
        <p:nvSpPr>
          <p:cNvPr id="218" name="Google Shape;218;p13"/>
          <p:cNvSpPr txBox="1">
            <a:spLocks noGrp="1"/>
          </p:cNvSpPr>
          <p:nvPr>
            <p:ph type="sldNum" idx="12"/>
          </p:nvPr>
        </p:nvSpPr>
        <p:spPr>
          <a:xfrm>
            <a:off x="8472458" y="4663217"/>
            <a:ext cx="548700" cy="393600"/>
          </a:xfrm>
          <a:prstGeom prst="rect">
            <a:avLst/>
          </a:prstGeom>
          <a:noFill/>
        </p:spPr>
        <p:txBody>
          <a:bodyPr spcFirstLastPara="1" wrap="square" lIns="91425" tIns="91425" rIns="91425" bIns="91425" anchor="ctr" anchorCtr="0">
            <a:noAutofit/>
          </a:bodyPr>
          <a:lstStyle>
            <a:lvl1pPr lvl="0" algn="r">
              <a:lnSpc>
                <a:spcPct val="100000"/>
              </a:lnSpc>
              <a:spcAft>
                <a:spcPts val="0"/>
              </a:spcAft>
              <a:buNone/>
              <a:defRPr sz="1000">
                <a:solidFill>
                  <a:srgbClr val="616161"/>
                </a:solidFill>
              </a:defRPr>
            </a:lvl1pPr>
            <a:lvl2pPr lvl="1" algn="r">
              <a:lnSpc>
                <a:spcPct val="100000"/>
              </a:lnSpc>
              <a:spcAft>
                <a:spcPts val="0"/>
              </a:spcAft>
              <a:buNone/>
              <a:defRPr sz="1000">
                <a:solidFill>
                  <a:srgbClr val="616161"/>
                </a:solidFill>
              </a:defRPr>
            </a:lvl2pPr>
            <a:lvl3pPr lvl="2" algn="r">
              <a:lnSpc>
                <a:spcPct val="100000"/>
              </a:lnSpc>
              <a:spcAft>
                <a:spcPts val="0"/>
              </a:spcAft>
              <a:buNone/>
              <a:defRPr sz="1000">
                <a:solidFill>
                  <a:srgbClr val="616161"/>
                </a:solidFill>
              </a:defRPr>
            </a:lvl3pPr>
            <a:lvl4pPr lvl="3" algn="r">
              <a:lnSpc>
                <a:spcPct val="100000"/>
              </a:lnSpc>
              <a:spcAft>
                <a:spcPts val="0"/>
              </a:spcAft>
              <a:buNone/>
              <a:defRPr sz="1000">
                <a:solidFill>
                  <a:srgbClr val="616161"/>
                </a:solidFill>
              </a:defRPr>
            </a:lvl4pPr>
            <a:lvl5pPr lvl="4" algn="r">
              <a:lnSpc>
                <a:spcPct val="100000"/>
              </a:lnSpc>
              <a:spcAft>
                <a:spcPts val="0"/>
              </a:spcAft>
              <a:buNone/>
              <a:defRPr sz="1000">
                <a:solidFill>
                  <a:srgbClr val="616161"/>
                </a:solidFill>
              </a:defRPr>
            </a:lvl5pPr>
            <a:lvl6pPr lvl="5" algn="r">
              <a:lnSpc>
                <a:spcPct val="100000"/>
              </a:lnSpc>
              <a:spcAft>
                <a:spcPts val="0"/>
              </a:spcAft>
              <a:buNone/>
              <a:defRPr sz="1000">
                <a:solidFill>
                  <a:srgbClr val="616161"/>
                </a:solidFill>
              </a:defRPr>
            </a:lvl6pPr>
            <a:lvl7pPr lvl="6" algn="r">
              <a:lnSpc>
                <a:spcPct val="100000"/>
              </a:lnSpc>
              <a:spcAft>
                <a:spcPts val="0"/>
              </a:spcAft>
              <a:buNone/>
              <a:defRPr sz="1000">
                <a:solidFill>
                  <a:srgbClr val="616161"/>
                </a:solidFill>
              </a:defRPr>
            </a:lvl7pPr>
            <a:lvl8pPr lvl="7" algn="r">
              <a:lnSpc>
                <a:spcPct val="100000"/>
              </a:lnSpc>
              <a:spcAft>
                <a:spcPts val="0"/>
              </a:spcAft>
              <a:buNone/>
              <a:defRPr sz="1000">
                <a:solidFill>
                  <a:srgbClr val="616161"/>
                </a:solidFill>
              </a:defRPr>
            </a:lvl8pPr>
            <a:lvl9pPr lvl="8" algn="r">
              <a:lnSpc>
                <a:spcPct val="100000"/>
              </a:lnSpc>
              <a:spcAft>
                <a:spcPts val="0"/>
              </a:spcAft>
              <a:buNone/>
              <a:defRPr sz="1000">
                <a:solidFill>
                  <a:srgbClr val="61616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304400" y="445025"/>
            <a:ext cx="75279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1304475" y="1152475"/>
            <a:ext cx="75279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0" name="Google Shape;20;p4" descr="Image result for food graphic illustration"/>
          <p:cNvPicPr preferRelativeResize="0"/>
          <p:nvPr/>
        </p:nvPicPr>
        <p:blipFill rotWithShape="1">
          <a:blip r:embed="rId2">
            <a:alphaModFix/>
          </a:blip>
          <a:srcRect l="26594" r="51799"/>
          <a:stretch/>
        </p:blipFill>
        <p:spPr>
          <a:xfrm>
            <a:off x="0" y="0"/>
            <a:ext cx="987850" cy="3259075"/>
          </a:xfrm>
          <a:prstGeom prst="rect">
            <a:avLst/>
          </a:prstGeom>
          <a:noFill/>
          <a:ln>
            <a:noFill/>
          </a:ln>
        </p:spPr>
      </p:pic>
      <p:pic>
        <p:nvPicPr>
          <p:cNvPr id="21" name="Google Shape;21;p4" descr="Image result for food graphic illustration"/>
          <p:cNvPicPr preferRelativeResize="0"/>
          <p:nvPr/>
        </p:nvPicPr>
        <p:blipFill rotWithShape="1">
          <a:blip r:embed="rId2">
            <a:alphaModFix/>
          </a:blip>
          <a:srcRect l="26594" r="51799" b="39020"/>
          <a:stretch/>
        </p:blipFill>
        <p:spPr>
          <a:xfrm>
            <a:off x="0" y="3230495"/>
            <a:ext cx="987850" cy="1987400"/>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9" name="Google Shape;29;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rgbClr val="F9C993">
            <a:alpha val="57690"/>
          </a:srgbClr>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6" name="Google Shape;36;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7" name="Google Shape;37;p8"/>
          <p:cNvPicPr preferRelativeResize="0"/>
          <p:nvPr/>
        </p:nvPicPr>
        <p:blipFill rotWithShape="1">
          <a:blip r:embed="rId2">
            <a:alphaModFix/>
          </a:blip>
          <a:srcRect b="18160"/>
          <a:stretch/>
        </p:blipFill>
        <p:spPr>
          <a:xfrm>
            <a:off x="7715250" y="3933325"/>
            <a:ext cx="1372851" cy="112350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1" name="Google Shape;41;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3" name="Google Shape;43;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44" name="Google Shape;44;p9" descr="Image result for food graphic illustration"/>
          <p:cNvPicPr preferRelativeResize="0"/>
          <p:nvPr/>
        </p:nvPicPr>
        <p:blipFill>
          <a:blip r:embed="rId2">
            <a:alphaModFix/>
          </a:blip>
          <a:stretch>
            <a:fillRect/>
          </a:stretch>
        </p:blipFill>
        <p:spPr>
          <a:xfrm>
            <a:off x="4572000" y="0"/>
            <a:ext cx="4572000" cy="3259075"/>
          </a:xfrm>
          <a:prstGeom prst="rect">
            <a:avLst/>
          </a:prstGeom>
          <a:noFill/>
          <a:ln>
            <a:noFill/>
          </a:ln>
        </p:spPr>
      </p:pic>
      <p:pic>
        <p:nvPicPr>
          <p:cNvPr id="45" name="Google Shape;45;p9" descr="Image result for food graphic illustration"/>
          <p:cNvPicPr preferRelativeResize="0"/>
          <p:nvPr/>
        </p:nvPicPr>
        <p:blipFill rotWithShape="1">
          <a:blip r:embed="rId2">
            <a:alphaModFix/>
          </a:blip>
          <a:srcRect b="39106"/>
          <a:stretch/>
        </p:blipFill>
        <p:spPr>
          <a:xfrm>
            <a:off x="4572000" y="3220650"/>
            <a:ext cx="4572000" cy="198460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rgbClr val="434343"/>
              </a:buClr>
              <a:buSzPts val="2800"/>
              <a:buNone/>
              <a:defRPr sz="2800" b="1">
                <a:solidFill>
                  <a:srgbClr val="434343"/>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 Id="rId3" Type="http://schemas.openxmlformats.org/officeDocument/2006/relationships/image" Target="../media/image4.gi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pic>
        <p:nvPicPr>
          <p:cNvPr id="223" name="Google Shape;223;p14" descr="Image result for food graphic illustration"/>
          <p:cNvPicPr preferRelativeResize="0"/>
          <p:nvPr/>
        </p:nvPicPr>
        <p:blipFill>
          <a:blip r:embed="rId3">
            <a:alphaModFix/>
          </a:blip>
          <a:stretch>
            <a:fillRect/>
          </a:stretch>
        </p:blipFill>
        <p:spPr>
          <a:xfrm>
            <a:off x="4495800" y="1884425"/>
            <a:ext cx="4648200" cy="3259075"/>
          </a:xfrm>
          <a:prstGeom prst="rect">
            <a:avLst/>
          </a:prstGeom>
          <a:noFill/>
          <a:ln>
            <a:noFill/>
          </a:ln>
        </p:spPr>
      </p:pic>
      <p:pic>
        <p:nvPicPr>
          <p:cNvPr id="224" name="Google Shape;224;p14" descr="Image result for food graphic illustration"/>
          <p:cNvPicPr preferRelativeResize="0"/>
          <p:nvPr/>
        </p:nvPicPr>
        <p:blipFill>
          <a:blip r:embed="rId3">
            <a:alphaModFix/>
          </a:blip>
          <a:stretch>
            <a:fillRect/>
          </a:stretch>
        </p:blipFill>
        <p:spPr>
          <a:xfrm>
            <a:off x="0" y="1884425"/>
            <a:ext cx="4572000" cy="3259075"/>
          </a:xfrm>
          <a:prstGeom prst="rect">
            <a:avLst/>
          </a:prstGeom>
          <a:noFill/>
          <a:ln>
            <a:noFill/>
          </a:ln>
        </p:spPr>
      </p:pic>
      <p:pic>
        <p:nvPicPr>
          <p:cNvPr id="225" name="Google Shape;225;p14" descr="Image result for food graphic illustration"/>
          <p:cNvPicPr preferRelativeResize="0"/>
          <p:nvPr/>
        </p:nvPicPr>
        <p:blipFill>
          <a:blip r:embed="rId3">
            <a:alphaModFix/>
          </a:blip>
          <a:stretch>
            <a:fillRect/>
          </a:stretch>
        </p:blipFill>
        <p:spPr>
          <a:xfrm>
            <a:off x="0" y="0"/>
            <a:ext cx="4572000" cy="3259075"/>
          </a:xfrm>
          <a:prstGeom prst="rect">
            <a:avLst/>
          </a:prstGeom>
          <a:noFill/>
          <a:ln>
            <a:noFill/>
          </a:ln>
        </p:spPr>
      </p:pic>
      <p:pic>
        <p:nvPicPr>
          <p:cNvPr id="226" name="Google Shape;226;p14" descr="Image result for food graphic illustration"/>
          <p:cNvPicPr preferRelativeResize="0"/>
          <p:nvPr/>
        </p:nvPicPr>
        <p:blipFill>
          <a:blip r:embed="rId3">
            <a:alphaModFix/>
          </a:blip>
          <a:stretch>
            <a:fillRect/>
          </a:stretch>
        </p:blipFill>
        <p:spPr>
          <a:xfrm>
            <a:off x="4495800" y="0"/>
            <a:ext cx="4648200" cy="3259075"/>
          </a:xfrm>
          <a:prstGeom prst="rect">
            <a:avLst/>
          </a:prstGeom>
          <a:noFill/>
          <a:ln>
            <a:noFill/>
          </a:ln>
        </p:spPr>
      </p:pic>
      <p:sp>
        <p:nvSpPr>
          <p:cNvPr id="227" name="Google Shape;227;p14"/>
          <p:cNvSpPr txBox="1">
            <a:spLocks noGrp="1"/>
          </p:cNvSpPr>
          <p:nvPr>
            <p:ph type="subTitle" idx="1"/>
          </p:nvPr>
        </p:nvSpPr>
        <p:spPr>
          <a:xfrm>
            <a:off x="1876575" y="2930428"/>
            <a:ext cx="5391000" cy="601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228" name="Google Shape;228;p14"/>
          <p:cNvSpPr/>
          <p:nvPr/>
        </p:nvSpPr>
        <p:spPr>
          <a:xfrm>
            <a:off x="1515300" y="1292400"/>
            <a:ext cx="6113400" cy="2558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chemeClr val="lt1"/>
              </a:highlight>
            </a:endParaRPr>
          </a:p>
        </p:txBody>
      </p:sp>
      <p:sp>
        <p:nvSpPr>
          <p:cNvPr id="229" name="Google Shape;229;p14"/>
          <p:cNvSpPr txBox="1">
            <a:spLocks noGrp="1"/>
          </p:cNvSpPr>
          <p:nvPr>
            <p:ph type="title"/>
          </p:nvPr>
        </p:nvSpPr>
        <p:spPr>
          <a:xfrm>
            <a:off x="1876575" y="1594750"/>
            <a:ext cx="5391000" cy="118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chemeClr val="dk2"/>
                </a:solidFill>
              </a:rPr>
              <a:t>team food insecurity </a:t>
            </a:r>
            <a:endParaRPr>
              <a:solidFill>
                <a:schemeClr val="dk2"/>
              </a:solidFill>
            </a:endParaRPr>
          </a:p>
        </p:txBody>
      </p:sp>
      <p:sp>
        <p:nvSpPr>
          <p:cNvPr id="230" name="Google Shape;230;p14"/>
          <p:cNvSpPr txBox="1">
            <a:spLocks noGrp="1"/>
          </p:cNvSpPr>
          <p:nvPr>
            <p:ph type="title"/>
          </p:nvPr>
        </p:nvSpPr>
        <p:spPr>
          <a:xfrm>
            <a:off x="1672425" y="2653025"/>
            <a:ext cx="5799300" cy="42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1400" b="0">
                <a:solidFill>
                  <a:schemeClr val="dk2"/>
                </a:solidFill>
              </a:rPr>
              <a:t>stephanie xie | angelo ragan | namita davey | medha gupta </a:t>
            </a:r>
            <a:endParaRPr sz="1400" b="0">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Google Shape;305;p26"/>
          <p:cNvSpPr txBox="1">
            <a:spLocks noGrp="1"/>
          </p:cNvSpPr>
          <p:nvPr>
            <p:ph type="title"/>
          </p:nvPr>
        </p:nvSpPr>
        <p:spPr>
          <a:xfrm>
            <a:off x="1304475" y="313550"/>
            <a:ext cx="7527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Initial Feasible Solution</a:t>
            </a:r>
            <a:endParaRPr/>
          </a:p>
        </p:txBody>
      </p:sp>
      <p:sp>
        <p:nvSpPr>
          <p:cNvPr id="306" name="Google Shape;306;p26"/>
          <p:cNvSpPr txBox="1">
            <a:spLocks noGrp="1"/>
          </p:cNvSpPr>
          <p:nvPr>
            <p:ph type="body" idx="1"/>
          </p:nvPr>
        </p:nvSpPr>
        <p:spPr>
          <a:xfrm>
            <a:off x="1304475" y="1021025"/>
            <a:ext cx="7527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b="1" i="1" dirty="0"/>
              <a:t>Advertising &amp; Rebranding: </a:t>
            </a:r>
            <a:endParaRPr sz="2400" b="1" i="1" dirty="0"/>
          </a:p>
          <a:p>
            <a:pPr marL="457200" lvl="0" indent="-355600" algn="l" rtl="0">
              <a:spcBef>
                <a:spcPts val="1600"/>
              </a:spcBef>
              <a:spcAft>
                <a:spcPts val="0"/>
              </a:spcAft>
              <a:buSzPts val="2000"/>
              <a:buChar char="❏"/>
            </a:pPr>
            <a:r>
              <a:rPr lang="en" sz="2000" dirty="0"/>
              <a:t>Reduce perceived stigma with use</a:t>
            </a:r>
            <a:endParaRPr sz="2000" dirty="0"/>
          </a:p>
          <a:p>
            <a:pPr marL="914400" lvl="1" indent="-355600" algn="l" rtl="0">
              <a:spcBef>
                <a:spcPts val="1000"/>
              </a:spcBef>
              <a:spcAft>
                <a:spcPts val="0"/>
              </a:spcAft>
              <a:buSzPts val="2000"/>
              <a:buChar char="❏"/>
            </a:pPr>
            <a:r>
              <a:rPr lang="en" sz="2000" b="1" dirty="0">
                <a:solidFill>
                  <a:schemeClr val="accent5"/>
                </a:solidFill>
              </a:rPr>
              <a:t>Self-sustaining posters</a:t>
            </a:r>
            <a:r>
              <a:rPr lang="en" sz="2000" dirty="0"/>
              <a:t> to advertise the pantry as a resource for everyone</a:t>
            </a:r>
            <a:endParaRPr sz="2000" dirty="0"/>
          </a:p>
          <a:p>
            <a:pPr marL="914400" lvl="1" indent="-355600" algn="l" rtl="0">
              <a:spcBef>
                <a:spcPts val="1000"/>
              </a:spcBef>
              <a:spcAft>
                <a:spcPts val="0"/>
              </a:spcAft>
              <a:buSzPts val="2000"/>
              <a:buChar char="❏"/>
            </a:pPr>
            <a:r>
              <a:rPr lang="en" sz="2000" dirty="0"/>
              <a:t>Rebrand food pantry</a:t>
            </a:r>
            <a:endParaRPr sz="2000" dirty="0"/>
          </a:p>
          <a:p>
            <a:pPr marL="0" lvl="0" indent="0" algn="l" rtl="0">
              <a:spcBef>
                <a:spcPts val="1000"/>
              </a:spcBef>
              <a:spcAft>
                <a:spcPts val="0"/>
              </a:spcAft>
              <a:buNone/>
            </a:pPr>
            <a:r>
              <a:rPr lang="en" sz="2400" b="1" i="1" dirty="0"/>
              <a:t>Student Involvement</a:t>
            </a:r>
            <a:r>
              <a:rPr lang="en" sz="2400" i="1" dirty="0"/>
              <a:t>: </a:t>
            </a:r>
            <a:endParaRPr sz="2400" i="1" dirty="0"/>
          </a:p>
          <a:p>
            <a:pPr marL="457200" lvl="0" indent="-355600" algn="l" rtl="0">
              <a:spcBef>
                <a:spcPts val="1600"/>
              </a:spcBef>
              <a:spcAft>
                <a:spcPts val="0"/>
              </a:spcAft>
              <a:buSzPts val="2000"/>
              <a:buChar char="❏"/>
            </a:pPr>
            <a:r>
              <a:rPr lang="en" sz="2000" dirty="0"/>
              <a:t>Involving </a:t>
            </a:r>
            <a:r>
              <a:rPr lang="en" sz="2000" b="1" dirty="0">
                <a:solidFill>
                  <a:schemeClr val="accent5"/>
                </a:solidFill>
              </a:rPr>
              <a:t>college OC Representatives</a:t>
            </a:r>
            <a:r>
              <a:rPr lang="en" sz="2000" dirty="0"/>
              <a:t> to promote the food pantry as a resource </a:t>
            </a:r>
            <a:endParaRPr sz="2000" dirty="0"/>
          </a:p>
          <a:p>
            <a:pPr marL="0" lvl="0" indent="0" algn="l" rtl="0">
              <a:spcBef>
                <a:spcPts val="16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10"/>
        <p:cNvGrpSpPr/>
        <p:nvPr/>
      </p:nvGrpSpPr>
      <p:grpSpPr>
        <a:xfrm>
          <a:off x="0" y="0"/>
          <a:ext cx="0" cy="0"/>
          <a:chOff x="0" y="0"/>
          <a:chExt cx="0" cy="0"/>
        </a:xfrm>
      </p:grpSpPr>
      <p:sp>
        <p:nvSpPr>
          <p:cNvPr id="311" name="Google Shape;311;p27"/>
          <p:cNvSpPr txBox="1">
            <a:spLocks noGrp="1"/>
          </p:cNvSpPr>
          <p:nvPr>
            <p:ph type="title"/>
          </p:nvPr>
        </p:nvSpPr>
        <p:spPr>
          <a:xfrm>
            <a:off x="4833850" y="1717325"/>
            <a:ext cx="4140900" cy="1511700"/>
          </a:xfrm>
          <a:prstGeom prst="rect">
            <a:avLst/>
          </a:prstGeom>
          <a:solidFill>
            <a:srgbClr val="FFFFFF"/>
          </a:solidFill>
        </p:spPr>
        <p:txBody>
          <a:bodyPr spcFirstLastPara="1" wrap="square" lIns="91425" tIns="91425" rIns="91425" bIns="91425" anchor="ctr" anchorCtr="0">
            <a:noAutofit/>
          </a:bodyPr>
          <a:lstStyle/>
          <a:p>
            <a:pPr marL="0" lvl="0" indent="0" algn="ctr" rtl="0">
              <a:spcBef>
                <a:spcPts val="0"/>
              </a:spcBef>
              <a:spcAft>
                <a:spcPts val="0"/>
              </a:spcAft>
              <a:buNone/>
            </a:pPr>
            <a:r>
              <a:rPr lang="en"/>
              <a:t>Testing</a:t>
            </a:r>
            <a:endParaRPr/>
          </a:p>
        </p:txBody>
      </p:sp>
      <p:sp>
        <p:nvSpPr>
          <p:cNvPr id="312" name="Google Shape;312;p27" title="🍆"/>
          <p:cNvSpPr txBox="1">
            <a:spLocks noGrp="1"/>
          </p:cNvSpPr>
          <p:nvPr>
            <p:ph type="body" idx="2"/>
          </p:nvPr>
        </p:nvSpPr>
        <p:spPr>
          <a:xfrm>
            <a:off x="133975" y="1255325"/>
            <a:ext cx="4371000" cy="36951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000" b="1">
                <a:highlight>
                  <a:srgbClr val="FFFFFF"/>
                </a:highlight>
              </a:rPr>
              <a:t>We will...</a:t>
            </a:r>
            <a:endParaRPr sz="2000" b="1">
              <a:highlight>
                <a:srgbClr val="FFFFFF"/>
              </a:highlight>
            </a:endParaRPr>
          </a:p>
          <a:p>
            <a:pPr marL="457200" lvl="0" indent="-355600" algn="l" rtl="0">
              <a:spcBef>
                <a:spcPts val="1600"/>
              </a:spcBef>
              <a:spcAft>
                <a:spcPts val="0"/>
              </a:spcAft>
              <a:buSzPts val="2000"/>
              <a:buChar char="❏"/>
            </a:pPr>
            <a:r>
              <a:rPr lang="en" sz="2000">
                <a:highlight>
                  <a:srgbClr val="FFFFFF"/>
                </a:highlight>
              </a:rPr>
              <a:t>Present </a:t>
            </a:r>
            <a:r>
              <a:rPr lang="en" sz="2000" b="1">
                <a:solidFill>
                  <a:schemeClr val="accent5"/>
                </a:solidFill>
                <a:highlight>
                  <a:srgbClr val="FFFFFF"/>
                </a:highlight>
              </a:rPr>
              <a:t>poster mockups</a:t>
            </a:r>
            <a:r>
              <a:rPr lang="en" sz="2000">
                <a:highlight>
                  <a:srgbClr val="FFFFFF"/>
                </a:highlight>
              </a:rPr>
              <a:t> with food pantry information, and </a:t>
            </a:r>
            <a:r>
              <a:rPr lang="en" sz="2000" b="1">
                <a:solidFill>
                  <a:schemeClr val="accent5"/>
                </a:solidFill>
                <a:highlight>
                  <a:srgbClr val="FFFFFF"/>
                </a:highlight>
              </a:rPr>
              <a:t>test users</a:t>
            </a:r>
            <a:r>
              <a:rPr lang="en" sz="2000">
                <a:highlight>
                  <a:srgbClr val="FFFFFF"/>
                </a:highlight>
              </a:rPr>
              <a:t> before and after encountering the solution</a:t>
            </a:r>
            <a:endParaRPr sz="2000">
              <a:highlight>
                <a:srgbClr val="FFFFFF"/>
              </a:highlight>
            </a:endParaRPr>
          </a:p>
          <a:p>
            <a:pPr marL="0" lvl="0" indent="0" algn="l" rtl="0">
              <a:spcBef>
                <a:spcPts val="1600"/>
              </a:spcBef>
              <a:spcAft>
                <a:spcPts val="0"/>
              </a:spcAft>
              <a:buNone/>
            </a:pPr>
            <a:r>
              <a:rPr lang="en" sz="2000" b="1">
                <a:highlight>
                  <a:srgbClr val="FFFFFF"/>
                </a:highlight>
              </a:rPr>
              <a:t>Testing for improvement on...</a:t>
            </a:r>
            <a:endParaRPr sz="2000" b="1">
              <a:highlight>
                <a:srgbClr val="FFFFFF"/>
              </a:highlight>
            </a:endParaRPr>
          </a:p>
          <a:p>
            <a:pPr marL="457200" lvl="0" indent="-355600" algn="l" rtl="0">
              <a:spcBef>
                <a:spcPts val="1600"/>
              </a:spcBef>
              <a:spcAft>
                <a:spcPts val="0"/>
              </a:spcAft>
              <a:buSzPts val="2000"/>
              <a:buChar char="❏"/>
            </a:pPr>
            <a:r>
              <a:rPr lang="en" sz="2000">
                <a:highlight>
                  <a:srgbClr val="FFFFFF"/>
                </a:highlight>
              </a:rPr>
              <a:t>Who </a:t>
            </a:r>
            <a:r>
              <a:rPr lang="en" sz="2000" b="1">
                <a:highlight>
                  <a:srgbClr val="FFFFFF"/>
                </a:highlight>
              </a:rPr>
              <a:t>can</a:t>
            </a:r>
            <a:r>
              <a:rPr lang="en" sz="2000">
                <a:highlight>
                  <a:srgbClr val="FFFFFF"/>
                </a:highlight>
              </a:rPr>
              <a:t> and </a:t>
            </a:r>
            <a:r>
              <a:rPr lang="en" sz="2000" b="1">
                <a:highlight>
                  <a:srgbClr val="FFFFFF"/>
                </a:highlight>
              </a:rPr>
              <a:t>should</a:t>
            </a:r>
            <a:r>
              <a:rPr lang="en" sz="2000">
                <a:highlight>
                  <a:srgbClr val="FFFFFF"/>
                </a:highlight>
              </a:rPr>
              <a:t> use the food pantry</a:t>
            </a:r>
            <a:endParaRPr sz="2000">
              <a:highlight>
                <a:srgbClr val="FFFFFF"/>
              </a:highlight>
            </a:endParaRPr>
          </a:p>
          <a:p>
            <a:pPr marL="457200" lvl="0" indent="-355600" algn="l" rtl="0">
              <a:spcBef>
                <a:spcPts val="1000"/>
              </a:spcBef>
              <a:spcAft>
                <a:spcPts val="0"/>
              </a:spcAft>
              <a:buSzPts val="2000"/>
              <a:buChar char="❏"/>
            </a:pPr>
            <a:r>
              <a:rPr lang="en" sz="2000" b="1">
                <a:solidFill>
                  <a:schemeClr val="accent5"/>
                </a:solidFill>
                <a:highlight>
                  <a:srgbClr val="FFFFFF"/>
                </a:highlight>
              </a:rPr>
              <a:t>Navigatibility</a:t>
            </a:r>
            <a:r>
              <a:rPr lang="en" sz="2000">
                <a:highlight>
                  <a:srgbClr val="FFFFFF"/>
                </a:highlight>
              </a:rPr>
              <a:t> to the food pantry</a:t>
            </a:r>
            <a:endParaRPr sz="2000">
              <a:highlight>
                <a:srgbClr val="FFFFFF"/>
              </a:highlight>
            </a:endParaRPr>
          </a:p>
          <a:p>
            <a:pPr marL="457200" lvl="0" indent="-355600" algn="l" rtl="0">
              <a:spcBef>
                <a:spcPts val="1000"/>
              </a:spcBef>
              <a:spcAft>
                <a:spcPts val="0"/>
              </a:spcAft>
              <a:buSzPts val="2000"/>
              <a:buChar char="❏"/>
            </a:pPr>
            <a:r>
              <a:rPr lang="en" sz="2000" b="1">
                <a:solidFill>
                  <a:schemeClr val="accent5"/>
                </a:solidFill>
                <a:highlight>
                  <a:srgbClr val="FFFFFF"/>
                </a:highlight>
              </a:rPr>
              <a:t>Awareness</a:t>
            </a:r>
            <a:r>
              <a:rPr lang="en" sz="2000">
                <a:highlight>
                  <a:srgbClr val="FFFFFF"/>
                </a:highlight>
              </a:rPr>
              <a:t> of open hours</a:t>
            </a:r>
            <a:endParaRPr sz="2000">
              <a:highlight>
                <a:srgbClr val="FFFFFF"/>
              </a:highlight>
            </a:endParaRPr>
          </a:p>
          <a:p>
            <a:pPr marL="457200" lvl="0" indent="0" algn="l" rtl="0">
              <a:spcBef>
                <a:spcPts val="1000"/>
              </a:spcBef>
              <a:spcAft>
                <a:spcPts val="0"/>
              </a:spcAft>
              <a:buNone/>
            </a:pPr>
            <a:endParaRPr sz="2000">
              <a:highlight>
                <a:srgbClr val="FFFFFF"/>
              </a:highlight>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28"/>
          <p:cNvSpPr txBox="1">
            <a:spLocks noGrp="1"/>
          </p:cNvSpPr>
          <p:nvPr>
            <p:ph type="title"/>
          </p:nvPr>
        </p:nvSpPr>
        <p:spPr>
          <a:xfrm>
            <a:off x="1304400" y="445025"/>
            <a:ext cx="7527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Next steps</a:t>
            </a:r>
            <a:endParaRPr/>
          </a:p>
        </p:txBody>
      </p:sp>
      <p:sp>
        <p:nvSpPr>
          <p:cNvPr id="318" name="Google Shape;318;p28"/>
          <p:cNvSpPr txBox="1">
            <a:spLocks noGrp="1"/>
          </p:cNvSpPr>
          <p:nvPr>
            <p:ph type="body" idx="1"/>
          </p:nvPr>
        </p:nvSpPr>
        <p:spPr>
          <a:xfrm>
            <a:off x="1304400" y="1267525"/>
            <a:ext cx="7527900" cy="3416400"/>
          </a:xfrm>
          <a:prstGeom prst="rect">
            <a:avLst/>
          </a:prstGeom>
        </p:spPr>
        <p:txBody>
          <a:bodyPr spcFirstLastPara="1" wrap="square" lIns="91425" tIns="91425" rIns="91425" bIns="91425" anchor="t" anchorCtr="0">
            <a:noAutofit/>
          </a:bodyPr>
          <a:lstStyle/>
          <a:p>
            <a:pPr marL="457200" lvl="0" indent="-355600" algn="l" rtl="0">
              <a:lnSpc>
                <a:spcPct val="150000"/>
              </a:lnSpc>
              <a:spcBef>
                <a:spcPts val="0"/>
              </a:spcBef>
              <a:spcAft>
                <a:spcPts val="0"/>
              </a:spcAft>
              <a:buSzPts val="2000"/>
              <a:buChar char="❏"/>
            </a:pPr>
            <a:r>
              <a:rPr lang="en" sz="2000"/>
              <a:t>Build a </a:t>
            </a:r>
            <a:r>
              <a:rPr lang="en" sz="2000" b="1">
                <a:solidFill>
                  <a:schemeClr val="accent5"/>
                </a:solidFill>
              </a:rPr>
              <a:t>low fidelity prototype</a:t>
            </a:r>
            <a:r>
              <a:rPr lang="en" sz="2000"/>
              <a:t> of our posters</a:t>
            </a:r>
            <a:endParaRPr sz="2000">
              <a:highlight>
                <a:schemeClr val="lt1"/>
              </a:highlight>
            </a:endParaRPr>
          </a:p>
          <a:p>
            <a:pPr marL="457200" lvl="0" indent="-355600" algn="l" rtl="0">
              <a:lnSpc>
                <a:spcPct val="150000"/>
              </a:lnSpc>
              <a:spcBef>
                <a:spcPts val="1000"/>
              </a:spcBef>
              <a:spcAft>
                <a:spcPts val="0"/>
              </a:spcAft>
              <a:buSzPts val="2000"/>
              <a:buChar char="❏"/>
            </a:pPr>
            <a:r>
              <a:rPr lang="en" sz="2000"/>
              <a:t>Testing a variety of </a:t>
            </a:r>
            <a:r>
              <a:rPr lang="en" sz="2000" b="1">
                <a:solidFill>
                  <a:schemeClr val="accent5"/>
                </a:solidFill>
              </a:rPr>
              <a:t>names</a:t>
            </a:r>
            <a:r>
              <a:rPr lang="en" sz="2000"/>
              <a:t> for pantry rebranding</a:t>
            </a:r>
            <a:endParaRPr sz="2000">
              <a:highlight>
                <a:schemeClr val="lt1"/>
              </a:highlight>
            </a:endParaRPr>
          </a:p>
          <a:p>
            <a:pPr marL="457200" lvl="0" indent="-355600" algn="l" rtl="0">
              <a:lnSpc>
                <a:spcPct val="150000"/>
              </a:lnSpc>
              <a:spcBef>
                <a:spcPts val="1000"/>
              </a:spcBef>
              <a:spcAft>
                <a:spcPts val="0"/>
              </a:spcAft>
              <a:buSzPts val="2000"/>
              <a:buChar char="❏"/>
            </a:pPr>
            <a:r>
              <a:rPr lang="en" sz="2000"/>
              <a:t>Learning how people hear about resources on campus</a:t>
            </a:r>
            <a:endParaRPr sz="2000"/>
          </a:p>
          <a:p>
            <a:pPr marL="914400" lvl="1" indent="-355600" algn="l" rtl="0">
              <a:lnSpc>
                <a:spcPct val="150000"/>
              </a:lnSpc>
              <a:spcBef>
                <a:spcPts val="1000"/>
              </a:spcBef>
              <a:spcAft>
                <a:spcPts val="0"/>
              </a:spcAft>
              <a:buSzPts val="2000"/>
              <a:buChar char="❏"/>
            </a:pPr>
            <a:r>
              <a:rPr lang="en" sz="2000"/>
              <a:t>Creating a sustainable </a:t>
            </a:r>
            <a:r>
              <a:rPr lang="en" sz="2000" b="1">
                <a:solidFill>
                  <a:schemeClr val="accent5"/>
                </a:solidFill>
              </a:rPr>
              <a:t>student led</a:t>
            </a:r>
            <a:r>
              <a:rPr lang="en" sz="2000"/>
              <a:t> campaign</a:t>
            </a:r>
            <a:endParaRPr sz="2000"/>
          </a:p>
          <a:p>
            <a:pPr marL="457200" lvl="0" indent="-355600" algn="l" rtl="0">
              <a:lnSpc>
                <a:spcPct val="150000"/>
              </a:lnSpc>
              <a:spcBef>
                <a:spcPts val="1000"/>
              </a:spcBef>
              <a:spcAft>
                <a:spcPts val="0"/>
              </a:spcAft>
              <a:buSzPts val="2000"/>
              <a:buChar char="❏"/>
            </a:pPr>
            <a:r>
              <a:rPr lang="en" sz="2000"/>
              <a:t>Discussing feasibility and implementation with </a:t>
            </a:r>
            <a:r>
              <a:rPr lang="en" sz="2000" b="1">
                <a:solidFill>
                  <a:schemeClr val="accent5"/>
                </a:solidFill>
              </a:rPr>
              <a:t>SSI</a:t>
            </a:r>
            <a:endParaRPr sz="2000" b="1">
              <a:solidFill>
                <a:schemeClr val="accent5"/>
              </a:solidFill>
            </a:endParaRPr>
          </a:p>
          <a:p>
            <a:pPr marL="0" lvl="0" indent="0" algn="l" rtl="0">
              <a:spcBef>
                <a:spcPts val="1000"/>
              </a:spcBef>
              <a:spcAft>
                <a:spcPts val="0"/>
              </a:spcAft>
              <a:buClr>
                <a:srgbClr val="000000"/>
              </a:buClr>
              <a:buSzPts val="1100"/>
              <a:buFont typeface="Arial"/>
              <a:buNone/>
            </a:pPr>
            <a:endParaRPr sz="1600"/>
          </a:p>
          <a:p>
            <a:pPr marL="0" lvl="0" indent="0" algn="l" rtl="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2"/>
        <p:cNvGrpSpPr/>
        <p:nvPr/>
      </p:nvGrpSpPr>
      <p:grpSpPr>
        <a:xfrm>
          <a:off x="0" y="0"/>
          <a:ext cx="0" cy="0"/>
          <a:chOff x="0" y="0"/>
          <a:chExt cx="0" cy="0"/>
        </a:xfrm>
      </p:grpSpPr>
      <p:sp>
        <p:nvSpPr>
          <p:cNvPr id="323" name="Google Shape;323;p29"/>
          <p:cNvSpPr txBox="1">
            <a:spLocks noGrp="1"/>
          </p:cNvSpPr>
          <p:nvPr>
            <p:ph type="title"/>
          </p:nvPr>
        </p:nvSpPr>
        <p:spPr>
          <a:xfrm>
            <a:off x="611200" y="1190750"/>
            <a:ext cx="7619400" cy="11412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800"/>
              <a:t>Questions for audience</a:t>
            </a:r>
            <a:endParaRPr sz="4800"/>
          </a:p>
        </p:txBody>
      </p:sp>
      <p:sp>
        <p:nvSpPr>
          <p:cNvPr id="324" name="Google Shape;324;p29"/>
          <p:cNvSpPr txBox="1">
            <a:spLocks noGrp="1"/>
          </p:cNvSpPr>
          <p:nvPr>
            <p:ph type="body" idx="1"/>
          </p:nvPr>
        </p:nvSpPr>
        <p:spPr>
          <a:xfrm>
            <a:off x="679800" y="2331950"/>
            <a:ext cx="7784400" cy="1300800"/>
          </a:xfrm>
          <a:prstGeom prst="rect">
            <a:avLst/>
          </a:prstGeom>
        </p:spPr>
        <p:txBody>
          <a:bodyPr spcFirstLastPara="1" wrap="square" lIns="91425" tIns="91425" rIns="91425" bIns="91425" anchor="t" anchorCtr="0">
            <a:noAutofit/>
          </a:bodyPr>
          <a:lstStyle/>
          <a:p>
            <a:pPr marL="457200" lvl="0" indent="-342900" algn="l" rtl="0">
              <a:lnSpc>
                <a:spcPct val="150000"/>
              </a:lnSpc>
              <a:spcBef>
                <a:spcPts val="0"/>
              </a:spcBef>
              <a:spcAft>
                <a:spcPts val="0"/>
              </a:spcAft>
              <a:buSzPts val="1800"/>
              <a:buChar char="❏"/>
            </a:pPr>
            <a:r>
              <a:rPr lang="en" b="1"/>
              <a:t>What prompts you to check out resources on campus? </a:t>
            </a:r>
            <a:endParaRPr b="1"/>
          </a:p>
          <a:p>
            <a:pPr marL="457200" lvl="0" indent="-342900" algn="l" rtl="0">
              <a:lnSpc>
                <a:spcPct val="150000"/>
              </a:lnSpc>
              <a:spcBef>
                <a:spcPts val="0"/>
              </a:spcBef>
              <a:spcAft>
                <a:spcPts val="0"/>
              </a:spcAft>
              <a:buSzPts val="1800"/>
              <a:buChar char="❏"/>
            </a:pPr>
            <a:r>
              <a:rPr lang="en" b="1"/>
              <a:t>What are any ways that you can think of to talk about food insecurity casually?</a:t>
            </a:r>
            <a:endParaRPr b="1"/>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pic>
        <p:nvPicPr>
          <p:cNvPr id="329" name="Google Shape;329;p30" descr="Image result for food graphic illustration"/>
          <p:cNvPicPr preferRelativeResize="0"/>
          <p:nvPr/>
        </p:nvPicPr>
        <p:blipFill>
          <a:blip r:embed="rId3">
            <a:alphaModFix/>
          </a:blip>
          <a:stretch>
            <a:fillRect/>
          </a:stretch>
        </p:blipFill>
        <p:spPr>
          <a:xfrm>
            <a:off x="4495800" y="1884425"/>
            <a:ext cx="4648200" cy="3259075"/>
          </a:xfrm>
          <a:prstGeom prst="rect">
            <a:avLst/>
          </a:prstGeom>
          <a:noFill/>
          <a:ln>
            <a:noFill/>
          </a:ln>
        </p:spPr>
      </p:pic>
      <p:pic>
        <p:nvPicPr>
          <p:cNvPr id="330" name="Google Shape;330;p30" descr="Image result for food graphic illustration"/>
          <p:cNvPicPr preferRelativeResize="0"/>
          <p:nvPr/>
        </p:nvPicPr>
        <p:blipFill>
          <a:blip r:embed="rId3">
            <a:alphaModFix/>
          </a:blip>
          <a:stretch>
            <a:fillRect/>
          </a:stretch>
        </p:blipFill>
        <p:spPr>
          <a:xfrm>
            <a:off x="0" y="1884425"/>
            <a:ext cx="4572000" cy="3259075"/>
          </a:xfrm>
          <a:prstGeom prst="rect">
            <a:avLst/>
          </a:prstGeom>
          <a:noFill/>
          <a:ln>
            <a:noFill/>
          </a:ln>
        </p:spPr>
      </p:pic>
      <p:pic>
        <p:nvPicPr>
          <p:cNvPr id="331" name="Google Shape;331;p30" descr="Image result for food graphic illustration"/>
          <p:cNvPicPr preferRelativeResize="0"/>
          <p:nvPr/>
        </p:nvPicPr>
        <p:blipFill>
          <a:blip r:embed="rId3">
            <a:alphaModFix/>
          </a:blip>
          <a:stretch>
            <a:fillRect/>
          </a:stretch>
        </p:blipFill>
        <p:spPr>
          <a:xfrm>
            <a:off x="0" y="0"/>
            <a:ext cx="4572000" cy="3259075"/>
          </a:xfrm>
          <a:prstGeom prst="rect">
            <a:avLst/>
          </a:prstGeom>
          <a:noFill/>
          <a:ln>
            <a:noFill/>
          </a:ln>
        </p:spPr>
      </p:pic>
      <p:pic>
        <p:nvPicPr>
          <p:cNvPr id="332" name="Google Shape;332;p30" descr="Image result for food graphic illustration"/>
          <p:cNvPicPr preferRelativeResize="0"/>
          <p:nvPr/>
        </p:nvPicPr>
        <p:blipFill>
          <a:blip r:embed="rId3">
            <a:alphaModFix/>
          </a:blip>
          <a:stretch>
            <a:fillRect/>
          </a:stretch>
        </p:blipFill>
        <p:spPr>
          <a:xfrm>
            <a:off x="4495800" y="0"/>
            <a:ext cx="4648200" cy="3259075"/>
          </a:xfrm>
          <a:prstGeom prst="rect">
            <a:avLst/>
          </a:prstGeom>
          <a:noFill/>
          <a:ln>
            <a:noFill/>
          </a:ln>
        </p:spPr>
      </p:pic>
      <p:sp>
        <p:nvSpPr>
          <p:cNvPr id="333" name="Google Shape;333;p30"/>
          <p:cNvSpPr txBox="1">
            <a:spLocks noGrp="1"/>
          </p:cNvSpPr>
          <p:nvPr>
            <p:ph type="subTitle" idx="1"/>
          </p:nvPr>
        </p:nvSpPr>
        <p:spPr>
          <a:xfrm>
            <a:off x="1876575" y="2930428"/>
            <a:ext cx="5391000" cy="601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334" name="Google Shape;334;p30"/>
          <p:cNvSpPr/>
          <p:nvPr/>
        </p:nvSpPr>
        <p:spPr>
          <a:xfrm>
            <a:off x="1515300" y="1292400"/>
            <a:ext cx="6113400" cy="25587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highlight>
                <a:schemeClr val="lt1"/>
              </a:highlight>
            </a:endParaRPr>
          </a:p>
        </p:txBody>
      </p:sp>
      <p:sp>
        <p:nvSpPr>
          <p:cNvPr id="335" name="Google Shape;335;p30"/>
          <p:cNvSpPr txBox="1">
            <a:spLocks noGrp="1"/>
          </p:cNvSpPr>
          <p:nvPr>
            <p:ph type="title"/>
          </p:nvPr>
        </p:nvSpPr>
        <p:spPr>
          <a:xfrm>
            <a:off x="1876575" y="1745725"/>
            <a:ext cx="5391000" cy="1184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chemeClr val="dk2"/>
                </a:solidFill>
              </a:rPr>
              <a:t>thank you!!</a:t>
            </a:r>
            <a:endParaRPr>
              <a:solidFill>
                <a:schemeClr val="dk2"/>
              </a:solidFill>
            </a:endParaRPr>
          </a:p>
        </p:txBody>
      </p:sp>
      <p:sp>
        <p:nvSpPr>
          <p:cNvPr id="336" name="Google Shape;336;p30"/>
          <p:cNvSpPr txBox="1">
            <a:spLocks noGrp="1"/>
          </p:cNvSpPr>
          <p:nvPr>
            <p:ph type="title"/>
          </p:nvPr>
        </p:nvSpPr>
        <p:spPr>
          <a:xfrm>
            <a:off x="1672425" y="2653025"/>
            <a:ext cx="5799300" cy="427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endParaRPr sz="1400" b="0">
              <a:solidFill>
                <a:schemeClr val="dk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15"/>
          <p:cNvSpPr txBox="1">
            <a:spLocks noGrp="1"/>
          </p:cNvSpPr>
          <p:nvPr>
            <p:ph type="title"/>
          </p:nvPr>
        </p:nvSpPr>
        <p:spPr>
          <a:xfrm>
            <a:off x="906300" y="1447550"/>
            <a:ext cx="7394700" cy="1906200"/>
          </a:xfrm>
          <a:prstGeom prst="rect">
            <a:avLst/>
          </a:prstGeom>
          <a:ln w="28575" cap="flat" cmpd="sng">
            <a:solidFill>
              <a:srgbClr val="43434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a:t>what is food insecurity?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9"/>
        <p:cNvGrpSpPr/>
        <p:nvPr/>
      </p:nvGrpSpPr>
      <p:grpSpPr>
        <a:xfrm>
          <a:off x="0" y="0"/>
          <a:ext cx="0" cy="0"/>
          <a:chOff x="0" y="0"/>
          <a:chExt cx="0" cy="0"/>
        </a:xfrm>
      </p:grpSpPr>
      <p:sp>
        <p:nvSpPr>
          <p:cNvPr id="240" name="Google Shape;240;p16"/>
          <p:cNvSpPr txBox="1">
            <a:spLocks noGrp="1"/>
          </p:cNvSpPr>
          <p:nvPr>
            <p:ph type="title"/>
          </p:nvPr>
        </p:nvSpPr>
        <p:spPr>
          <a:xfrm>
            <a:off x="486250" y="1460275"/>
            <a:ext cx="8520600" cy="1202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6000"/>
              <a:t>food  insecurity (n.)</a:t>
            </a:r>
            <a:endParaRPr sz="6000"/>
          </a:p>
        </p:txBody>
      </p:sp>
      <p:sp>
        <p:nvSpPr>
          <p:cNvPr id="241" name="Google Shape;241;p16"/>
          <p:cNvSpPr txBox="1">
            <a:spLocks noGrp="1"/>
          </p:cNvSpPr>
          <p:nvPr>
            <p:ph type="body" idx="1"/>
          </p:nvPr>
        </p:nvSpPr>
        <p:spPr>
          <a:xfrm>
            <a:off x="387900" y="2662375"/>
            <a:ext cx="8520600" cy="13008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400"/>
              <a:t>the state of being </a:t>
            </a:r>
            <a:r>
              <a:rPr lang="en" sz="2400" b="1"/>
              <a:t>without reliable access</a:t>
            </a:r>
            <a:r>
              <a:rPr lang="en" sz="2400"/>
              <a:t> to a sufficient quantity of affordable, nutritious food. </a:t>
            </a:r>
            <a:endParaRPr sz="2400" i="1"/>
          </a:p>
        </p:txBody>
      </p:sp>
      <p:sp>
        <p:nvSpPr>
          <p:cNvPr id="242" name="Google Shape;242;p16"/>
          <p:cNvSpPr/>
          <p:nvPr/>
        </p:nvSpPr>
        <p:spPr>
          <a:xfrm>
            <a:off x="2999600" y="2082875"/>
            <a:ext cx="141000" cy="150300"/>
          </a:xfrm>
          <a:prstGeom prst="ellipse">
            <a:avLst/>
          </a:prstGeom>
          <a:solidFill>
            <a:srgbClr val="F9C99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18"/>
          <p:cNvSpPr txBox="1">
            <a:spLocks noGrp="1"/>
          </p:cNvSpPr>
          <p:nvPr>
            <p:ph type="title"/>
          </p:nvPr>
        </p:nvSpPr>
        <p:spPr>
          <a:xfrm>
            <a:off x="4781325" y="1626875"/>
            <a:ext cx="4160700" cy="1626900"/>
          </a:xfrm>
          <a:prstGeom prst="rect">
            <a:avLst/>
          </a:prstGeom>
          <a:solidFill>
            <a:srgbClr val="FFFFFF"/>
          </a:solidFill>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5"/>
                </a:solidFill>
              </a:rPr>
              <a:t> Meet Bob.</a:t>
            </a:r>
            <a:endParaRPr>
              <a:solidFill>
                <a:schemeClr val="accent5"/>
              </a:solidFill>
            </a:endParaRPr>
          </a:p>
        </p:txBody>
      </p:sp>
      <p:pic>
        <p:nvPicPr>
          <p:cNvPr id="254" name="Google Shape;254;p18"/>
          <p:cNvPicPr preferRelativeResize="0"/>
          <p:nvPr/>
        </p:nvPicPr>
        <p:blipFill rotWithShape="1">
          <a:blip r:embed="rId3">
            <a:alphaModFix/>
          </a:blip>
          <a:srcRect l="15333" t="8825"/>
          <a:stretch/>
        </p:blipFill>
        <p:spPr>
          <a:xfrm>
            <a:off x="7756175" y="1736750"/>
            <a:ext cx="980025" cy="1407150"/>
          </a:xfrm>
          <a:prstGeom prst="rect">
            <a:avLst/>
          </a:prstGeom>
          <a:noFill/>
          <a:ln>
            <a:noFill/>
          </a:ln>
        </p:spPr>
      </p:pic>
      <p:sp>
        <p:nvSpPr>
          <p:cNvPr id="255" name="Google Shape;255;p18"/>
          <p:cNvSpPr txBox="1"/>
          <p:nvPr/>
        </p:nvSpPr>
        <p:spPr>
          <a:xfrm>
            <a:off x="217250" y="296075"/>
            <a:ext cx="4521600" cy="14070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1900">
                <a:solidFill>
                  <a:schemeClr val="dk2"/>
                </a:solidFill>
              </a:rPr>
              <a:t>Bob is a </a:t>
            </a:r>
            <a:r>
              <a:rPr lang="en" sz="1900" b="1">
                <a:solidFill>
                  <a:schemeClr val="dk2"/>
                </a:solidFill>
              </a:rPr>
              <a:t>junior off-campus student</a:t>
            </a:r>
            <a:r>
              <a:rPr lang="en" sz="1900">
                <a:solidFill>
                  <a:schemeClr val="dk2"/>
                </a:solidFill>
              </a:rPr>
              <a:t> with a </a:t>
            </a:r>
            <a:r>
              <a:rPr lang="en" sz="1900" b="1">
                <a:solidFill>
                  <a:srgbClr val="616161"/>
                </a:solidFill>
              </a:rPr>
              <a:t>reduced meal plan</a:t>
            </a:r>
            <a:r>
              <a:rPr lang="en" sz="1900" b="1">
                <a:solidFill>
                  <a:schemeClr val="dk2"/>
                </a:solidFill>
              </a:rPr>
              <a:t>.</a:t>
            </a:r>
            <a:r>
              <a:rPr lang="en" sz="1900">
                <a:solidFill>
                  <a:schemeClr val="dk2"/>
                </a:solidFill>
              </a:rPr>
              <a:t> He just finished a meeting and is hungry, but...</a:t>
            </a:r>
            <a:endParaRPr sz="1900">
              <a:solidFill>
                <a:schemeClr val="dk2"/>
              </a:solidFill>
            </a:endParaRPr>
          </a:p>
        </p:txBody>
      </p:sp>
      <p:sp>
        <p:nvSpPr>
          <p:cNvPr id="256" name="Google Shape;256;p18"/>
          <p:cNvSpPr txBox="1"/>
          <p:nvPr/>
        </p:nvSpPr>
        <p:spPr>
          <a:xfrm>
            <a:off x="217250" y="1626875"/>
            <a:ext cx="4380600" cy="3000000"/>
          </a:xfrm>
          <a:prstGeom prst="rect">
            <a:avLst/>
          </a:prstGeom>
          <a:noFill/>
          <a:ln>
            <a:noFill/>
          </a:ln>
        </p:spPr>
        <p:txBody>
          <a:bodyPr spcFirstLastPara="1" wrap="square" lIns="91425" tIns="91425" rIns="91425" bIns="91425" anchor="t" anchorCtr="0">
            <a:noAutofit/>
          </a:bodyPr>
          <a:lstStyle/>
          <a:p>
            <a:pPr marL="457200" lvl="0" indent="-349250" algn="l" rtl="0">
              <a:lnSpc>
                <a:spcPct val="100000"/>
              </a:lnSpc>
              <a:spcBef>
                <a:spcPts val="0"/>
              </a:spcBef>
              <a:spcAft>
                <a:spcPts val="0"/>
              </a:spcAft>
              <a:buClr>
                <a:schemeClr val="dk2"/>
              </a:buClr>
              <a:buSzPts val="1900"/>
              <a:buChar char="❏"/>
            </a:pPr>
            <a:r>
              <a:rPr lang="en" sz="1900" b="1">
                <a:solidFill>
                  <a:schemeClr val="accent5"/>
                </a:solidFill>
              </a:rPr>
              <a:t>Lacks time </a:t>
            </a:r>
            <a:r>
              <a:rPr lang="en" sz="1900" b="1">
                <a:solidFill>
                  <a:schemeClr val="dk2"/>
                </a:solidFill>
              </a:rPr>
              <a:t>to cook and buy groceries</a:t>
            </a:r>
            <a:endParaRPr sz="1900" b="1">
              <a:solidFill>
                <a:schemeClr val="dk2"/>
              </a:solidFill>
            </a:endParaRPr>
          </a:p>
          <a:p>
            <a:pPr marL="457200" lvl="0" indent="-349250" algn="l" rtl="0">
              <a:lnSpc>
                <a:spcPct val="100000"/>
              </a:lnSpc>
              <a:spcBef>
                <a:spcPts val="1000"/>
              </a:spcBef>
              <a:spcAft>
                <a:spcPts val="0"/>
              </a:spcAft>
              <a:buClr>
                <a:schemeClr val="dk2"/>
              </a:buClr>
              <a:buSzPts val="1900"/>
              <a:buChar char="❏"/>
            </a:pPr>
            <a:r>
              <a:rPr lang="en" sz="1900" b="1">
                <a:solidFill>
                  <a:schemeClr val="dk2"/>
                </a:solidFill>
              </a:rPr>
              <a:t>Sammy’s and Brochstein are </a:t>
            </a:r>
            <a:r>
              <a:rPr lang="en" sz="1900" b="1">
                <a:solidFill>
                  <a:schemeClr val="accent5"/>
                </a:solidFill>
              </a:rPr>
              <a:t>too expensive</a:t>
            </a:r>
            <a:endParaRPr sz="1900" b="1">
              <a:solidFill>
                <a:schemeClr val="accent5"/>
              </a:solidFill>
            </a:endParaRPr>
          </a:p>
          <a:p>
            <a:pPr marL="457200" lvl="0" indent="-349250" algn="l" rtl="0">
              <a:lnSpc>
                <a:spcPct val="100000"/>
              </a:lnSpc>
              <a:spcBef>
                <a:spcPts val="1000"/>
              </a:spcBef>
              <a:spcAft>
                <a:spcPts val="0"/>
              </a:spcAft>
              <a:buClr>
                <a:schemeClr val="dk2"/>
              </a:buClr>
              <a:buSzPts val="1900"/>
              <a:buChar char="❏"/>
            </a:pPr>
            <a:r>
              <a:rPr lang="en" sz="1900" b="1">
                <a:solidFill>
                  <a:schemeClr val="dk2"/>
                </a:solidFill>
              </a:rPr>
              <a:t>Feels </a:t>
            </a:r>
            <a:r>
              <a:rPr lang="en" sz="1900" b="1">
                <a:solidFill>
                  <a:schemeClr val="accent5"/>
                </a:solidFill>
              </a:rPr>
              <a:t>uncomfortable</a:t>
            </a:r>
            <a:r>
              <a:rPr lang="en" sz="1900" b="1">
                <a:solidFill>
                  <a:schemeClr val="dk2"/>
                </a:solidFill>
              </a:rPr>
              <a:t> asking for a guest swipe</a:t>
            </a:r>
            <a:endParaRPr sz="1900" b="1">
              <a:solidFill>
                <a:schemeClr val="dk2"/>
              </a:solidFill>
            </a:endParaRPr>
          </a:p>
          <a:p>
            <a:pPr marL="0" lvl="0" indent="0" algn="l" rtl="0">
              <a:lnSpc>
                <a:spcPct val="115000"/>
              </a:lnSpc>
              <a:spcBef>
                <a:spcPts val="1400"/>
              </a:spcBef>
              <a:spcAft>
                <a:spcPts val="1600"/>
              </a:spcAft>
              <a:buNone/>
            </a:pPr>
            <a:r>
              <a:rPr lang="en" sz="1900">
                <a:solidFill>
                  <a:schemeClr val="dk2"/>
                </a:solidFill>
              </a:rPr>
              <a:t>So, he </a:t>
            </a:r>
            <a:r>
              <a:rPr lang="en" sz="1900" b="1">
                <a:solidFill>
                  <a:schemeClr val="dk2"/>
                </a:solidFill>
              </a:rPr>
              <a:t>snacks</a:t>
            </a:r>
            <a:r>
              <a:rPr lang="en" sz="1900">
                <a:solidFill>
                  <a:schemeClr val="dk2"/>
                </a:solidFill>
              </a:rPr>
              <a:t> on junk food</a:t>
            </a:r>
            <a:r>
              <a:rPr lang="en" sz="1900" b="1">
                <a:solidFill>
                  <a:srgbClr val="616161"/>
                </a:solidFill>
              </a:rPr>
              <a:t> for dinner.</a:t>
            </a:r>
            <a:endParaRPr sz="1900" b="1">
              <a:solidFill>
                <a:srgbClr val="61616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21"/>
          <p:cNvSpPr txBox="1">
            <a:spLocks noGrp="1"/>
          </p:cNvSpPr>
          <p:nvPr>
            <p:ph type="title"/>
          </p:nvPr>
        </p:nvSpPr>
        <p:spPr>
          <a:xfrm>
            <a:off x="252675" y="-62800"/>
            <a:ext cx="7830000" cy="1218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solidFill>
                  <a:srgbClr val="FCE5CD"/>
                </a:solidFill>
              </a:rPr>
              <a:t>42.6%</a:t>
            </a:r>
            <a:r>
              <a:rPr lang="en" sz="1200"/>
              <a:t>  </a:t>
            </a:r>
            <a:r>
              <a:rPr lang="en" sz="2400"/>
              <a:t>of students miss 1-3 meals a week</a:t>
            </a:r>
            <a:endParaRPr sz="2400"/>
          </a:p>
        </p:txBody>
      </p:sp>
      <p:sp>
        <p:nvSpPr>
          <p:cNvPr id="274" name="Google Shape;274;p21"/>
          <p:cNvSpPr txBox="1">
            <a:spLocks noGrp="1"/>
          </p:cNvSpPr>
          <p:nvPr>
            <p:ph type="title"/>
          </p:nvPr>
        </p:nvSpPr>
        <p:spPr>
          <a:xfrm>
            <a:off x="-87600" y="1130700"/>
            <a:ext cx="8520600" cy="984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solidFill>
                  <a:srgbClr val="FCE5CD"/>
                </a:solidFill>
              </a:rPr>
              <a:t>26.7%</a:t>
            </a:r>
            <a:r>
              <a:rPr lang="en" sz="1200"/>
              <a:t>  </a:t>
            </a:r>
            <a:r>
              <a:rPr lang="en" sz="2400"/>
              <a:t>of students miss 4-7 meals a week</a:t>
            </a:r>
            <a:endParaRPr sz="2400"/>
          </a:p>
        </p:txBody>
      </p:sp>
      <p:sp>
        <p:nvSpPr>
          <p:cNvPr id="275" name="Google Shape;275;p21"/>
          <p:cNvSpPr txBox="1">
            <a:spLocks noGrp="1"/>
          </p:cNvSpPr>
          <p:nvPr>
            <p:ph type="title"/>
          </p:nvPr>
        </p:nvSpPr>
        <p:spPr>
          <a:xfrm>
            <a:off x="83100" y="2268150"/>
            <a:ext cx="9144000" cy="854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4800">
                <a:solidFill>
                  <a:srgbClr val="FCE5CD"/>
                </a:solidFill>
              </a:rPr>
              <a:t>49.5%</a:t>
            </a:r>
            <a:r>
              <a:rPr lang="en" sz="1200">
                <a:solidFill>
                  <a:srgbClr val="FCE5CD"/>
                </a:solidFill>
              </a:rPr>
              <a:t> </a:t>
            </a:r>
            <a:r>
              <a:rPr lang="en" sz="1200"/>
              <a:t> </a:t>
            </a:r>
            <a:r>
              <a:rPr lang="en" sz="2400"/>
              <a:t>miss meals because they don’t have time</a:t>
            </a:r>
            <a:endParaRPr sz="2400"/>
          </a:p>
        </p:txBody>
      </p:sp>
      <p:pic>
        <p:nvPicPr>
          <p:cNvPr id="276" name="Google Shape;276;p21"/>
          <p:cNvPicPr preferRelativeResize="0"/>
          <p:nvPr/>
        </p:nvPicPr>
        <p:blipFill>
          <a:blip r:embed="rId3">
            <a:alphaModFix/>
          </a:blip>
          <a:stretch>
            <a:fillRect/>
          </a:stretch>
        </p:blipFill>
        <p:spPr>
          <a:xfrm>
            <a:off x="6515100" y="3562350"/>
            <a:ext cx="2628900" cy="1581150"/>
          </a:xfrm>
          <a:prstGeom prst="rect">
            <a:avLst/>
          </a:prstGeom>
          <a:noFill/>
          <a:ln>
            <a:noFill/>
          </a:ln>
        </p:spPr>
      </p:pic>
      <p:sp>
        <p:nvSpPr>
          <p:cNvPr id="277" name="Google Shape;277;p21"/>
          <p:cNvSpPr txBox="1">
            <a:spLocks noGrp="1"/>
          </p:cNvSpPr>
          <p:nvPr>
            <p:ph type="title"/>
          </p:nvPr>
        </p:nvSpPr>
        <p:spPr>
          <a:xfrm>
            <a:off x="622800" y="3122550"/>
            <a:ext cx="8064600" cy="1634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7200">
                <a:solidFill>
                  <a:srgbClr val="FCE5CD"/>
                </a:solidFill>
              </a:rPr>
              <a:t>0</a:t>
            </a:r>
            <a:r>
              <a:rPr lang="en" sz="1800">
                <a:solidFill>
                  <a:srgbClr val="FCE5CD"/>
                </a:solidFill>
              </a:rPr>
              <a:t>out of</a:t>
            </a:r>
            <a:r>
              <a:rPr lang="en" sz="7200">
                <a:solidFill>
                  <a:srgbClr val="FCE5CD"/>
                </a:solidFill>
              </a:rPr>
              <a:t>101</a:t>
            </a:r>
            <a:r>
              <a:rPr lang="en" sz="1200">
                <a:solidFill>
                  <a:srgbClr val="FCE5CD"/>
                </a:solidFill>
              </a:rPr>
              <a:t>  </a:t>
            </a:r>
            <a:r>
              <a:rPr lang="en" sz="2400"/>
              <a:t>have used the food pantry</a:t>
            </a:r>
            <a:endParaRPr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1"/>
        <p:cNvGrpSpPr/>
        <p:nvPr/>
      </p:nvGrpSpPr>
      <p:grpSpPr>
        <a:xfrm>
          <a:off x="0" y="0"/>
          <a:ext cx="0" cy="0"/>
          <a:chOff x="0" y="0"/>
          <a:chExt cx="0" cy="0"/>
        </a:xfrm>
      </p:grpSpPr>
      <p:sp>
        <p:nvSpPr>
          <p:cNvPr id="282" name="Google Shape;282;p22"/>
          <p:cNvSpPr txBox="1">
            <a:spLocks noGrp="1"/>
          </p:cNvSpPr>
          <p:nvPr>
            <p:ph type="title"/>
          </p:nvPr>
        </p:nvSpPr>
        <p:spPr>
          <a:xfrm>
            <a:off x="4822300" y="1894800"/>
            <a:ext cx="4045200" cy="1353900"/>
          </a:xfrm>
          <a:prstGeom prst="rect">
            <a:avLst/>
          </a:prstGeom>
          <a:solidFill>
            <a:srgbClr val="FFFFFF"/>
          </a:solidFill>
        </p:spPr>
        <p:txBody>
          <a:bodyPr spcFirstLastPara="1" wrap="square" lIns="91425" tIns="91425" rIns="91425" bIns="91425" anchor="b" anchorCtr="0">
            <a:noAutofit/>
          </a:bodyPr>
          <a:lstStyle/>
          <a:p>
            <a:pPr marL="0" lvl="0" indent="0" algn="ctr" rtl="0">
              <a:spcBef>
                <a:spcPts val="0"/>
              </a:spcBef>
              <a:spcAft>
                <a:spcPts val="0"/>
              </a:spcAft>
              <a:buNone/>
            </a:pPr>
            <a:r>
              <a:rPr lang="en" sz="3000"/>
              <a:t>Existing Solution &amp; Community Partners</a:t>
            </a:r>
            <a:r>
              <a:rPr lang="en"/>
              <a:t> </a:t>
            </a:r>
            <a:endParaRPr/>
          </a:p>
        </p:txBody>
      </p:sp>
      <p:pic>
        <p:nvPicPr>
          <p:cNvPr id="283" name="Google Shape;283;p22"/>
          <p:cNvPicPr preferRelativeResize="0"/>
          <p:nvPr/>
        </p:nvPicPr>
        <p:blipFill rotWithShape="1">
          <a:blip r:embed="rId3">
            <a:alphaModFix/>
          </a:blip>
          <a:srcRect l="7893" t="7578"/>
          <a:stretch/>
        </p:blipFill>
        <p:spPr>
          <a:xfrm>
            <a:off x="738925" y="95700"/>
            <a:ext cx="3059576" cy="4890121"/>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23"/>
          <p:cNvSpPr txBox="1">
            <a:spLocks noGrp="1"/>
          </p:cNvSpPr>
          <p:nvPr>
            <p:ph type="title"/>
          </p:nvPr>
        </p:nvSpPr>
        <p:spPr>
          <a:xfrm>
            <a:off x="490250" y="450150"/>
            <a:ext cx="8447400" cy="4090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3000">
              <a:solidFill>
                <a:srgbClr val="666666"/>
              </a:solidFill>
            </a:endParaRPr>
          </a:p>
          <a:p>
            <a:pPr marL="0" lvl="0" indent="0" algn="ctr" rtl="0">
              <a:spcBef>
                <a:spcPts val="0"/>
              </a:spcBef>
              <a:spcAft>
                <a:spcPts val="0"/>
              </a:spcAft>
              <a:buClr>
                <a:schemeClr val="dk1"/>
              </a:buClr>
              <a:buSzPts val="1100"/>
              <a:buFont typeface="Arial"/>
              <a:buNone/>
            </a:pPr>
            <a:r>
              <a:rPr lang="en">
                <a:solidFill>
                  <a:srgbClr val="666666"/>
                </a:solidFill>
              </a:rPr>
              <a:t>HCW </a:t>
            </a:r>
            <a:r>
              <a:rPr lang="en" sz="3000">
                <a:solidFill>
                  <a:srgbClr val="666666"/>
                </a:solidFill>
              </a:rPr>
              <a:t>encourage Rice off-campus students to use the food pantry by </a:t>
            </a:r>
            <a:r>
              <a:rPr lang="en" sz="3000">
                <a:solidFill>
                  <a:schemeClr val="accent5"/>
                </a:solidFill>
              </a:rPr>
              <a:t>increasing awareness</a:t>
            </a:r>
            <a:r>
              <a:rPr lang="en" sz="3000">
                <a:solidFill>
                  <a:srgbClr val="666666"/>
                </a:solidFill>
              </a:rPr>
              <a:t> about the food pantry and food insecurity?</a:t>
            </a:r>
            <a:endParaRPr sz="3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24"/>
          <p:cNvSpPr txBox="1">
            <a:spLocks noGrp="1"/>
          </p:cNvSpPr>
          <p:nvPr>
            <p:ph type="title"/>
          </p:nvPr>
        </p:nvSpPr>
        <p:spPr>
          <a:xfrm>
            <a:off x="1356900" y="368825"/>
            <a:ext cx="7527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Key Insights</a:t>
            </a:r>
            <a:endParaRPr/>
          </a:p>
        </p:txBody>
      </p:sp>
      <p:sp>
        <p:nvSpPr>
          <p:cNvPr id="294" name="Google Shape;294;p24"/>
          <p:cNvSpPr txBox="1">
            <a:spLocks noGrp="1"/>
          </p:cNvSpPr>
          <p:nvPr>
            <p:ph type="body" idx="1"/>
          </p:nvPr>
        </p:nvSpPr>
        <p:spPr>
          <a:xfrm>
            <a:off x="1356775" y="1139375"/>
            <a:ext cx="7527900" cy="3420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100" b="1"/>
              <a:t>Students believe that... </a:t>
            </a:r>
            <a:endParaRPr sz="2100" b="1"/>
          </a:p>
          <a:p>
            <a:pPr marL="457200" lvl="0" indent="-355600" algn="l" rtl="0">
              <a:spcBef>
                <a:spcPts val="1600"/>
              </a:spcBef>
              <a:spcAft>
                <a:spcPts val="0"/>
              </a:spcAft>
              <a:buSzPts val="2000"/>
              <a:buChar char="❏"/>
            </a:pPr>
            <a:r>
              <a:rPr lang="en" sz="2000"/>
              <a:t>Food insecurity =</a:t>
            </a:r>
            <a:r>
              <a:rPr lang="en" sz="2000" b="1">
                <a:solidFill>
                  <a:schemeClr val="accent5"/>
                </a:solidFill>
              </a:rPr>
              <a:t> not having the money</a:t>
            </a:r>
            <a:r>
              <a:rPr lang="en" sz="2000"/>
              <a:t> to buy food</a:t>
            </a:r>
            <a:endParaRPr sz="2000"/>
          </a:p>
          <a:p>
            <a:pPr marL="457200" lvl="0" indent="-355600" algn="l" rtl="0">
              <a:spcBef>
                <a:spcPts val="0"/>
              </a:spcBef>
              <a:spcAft>
                <a:spcPts val="0"/>
              </a:spcAft>
              <a:buSzPts val="2000"/>
              <a:buChar char="❏"/>
            </a:pPr>
            <a:r>
              <a:rPr lang="en" sz="2000"/>
              <a:t>The food pantry is </a:t>
            </a:r>
            <a:r>
              <a:rPr lang="en" sz="2000" b="1">
                <a:solidFill>
                  <a:schemeClr val="accent5"/>
                </a:solidFill>
              </a:rPr>
              <a:t>only for low-income students</a:t>
            </a:r>
            <a:r>
              <a:rPr lang="en" sz="2000"/>
              <a:t> </a:t>
            </a:r>
            <a:endParaRPr sz="2000"/>
          </a:p>
          <a:p>
            <a:pPr marL="0" lvl="0" indent="0" algn="l" rtl="0">
              <a:spcBef>
                <a:spcPts val="1600"/>
              </a:spcBef>
              <a:spcAft>
                <a:spcPts val="0"/>
              </a:spcAft>
              <a:buNone/>
            </a:pPr>
            <a:r>
              <a:rPr lang="en" sz="2000" b="1"/>
              <a:t>We found that...</a:t>
            </a:r>
            <a:endParaRPr sz="2000" b="1"/>
          </a:p>
          <a:p>
            <a:pPr marL="457200" lvl="0" indent="-355600" algn="l" rtl="0">
              <a:spcBef>
                <a:spcPts val="1600"/>
              </a:spcBef>
              <a:spcAft>
                <a:spcPts val="0"/>
              </a:spcAft>
              <a:buSzPts val="2000"/>
              <a:buChar char="❏"/>
            </a:pPr>
            <a:r>
              <a:rPr lang="en" sz="2000"/>
              <a:t>“Food pantry” is associated with stigma</a:t>
            </a:r>
            <a:endParaRPr sz="2000"/>
          </a:p>
          <a:p>
            <a:pPr marL="457200" lvl="0" indent="-355600" algn="l" rtl="0">
              <a:spcBef>
                <a:spcPts val="0"/>
              </a:spcBef>
              <a:spcAft>
                <a:spcPts val="0"/>
              </a:spcAft>
              <a:buSzPts val="2000"/>
              <a:buChar char="❏"/>
            </a:pPr>
            <a:r>
              <a:rPr lang="en" sz="2000" b="1">
                <a:solidFill>
                  <a:schemeClr val="accent5"/>
                </a:solidFill>
              </a:rPr>
              <a:t>Word of mouth</a:t>
            </a:r>
            <a:r>
              <a:rPr lang="en" sz="2000"/>
              <a:t> from friends is more compelling than administrative announcements</a:t>
            </a:r>
            <a:endParaRPr sz="2000"/>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25"/>
          <p:cNvSpPr txBox="1">
            <a:spLocks noGrp="1"/>
          </p:cNvSpPr>
          <p:nvPr>
            <p:ph type="title"/>
          </p:nvPr>
        </p:nvSpPr>
        <p:spPr>
          <a:xfrm>
            <a:off x="1304400" y="445025"/>
            <a:ext cx="7527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does a successful solution look like?</a:t>
            </a:r>
            <a:endParaRPr/>
          </a:p>
        </p:txBody>
      </p:sp>
      <p:sp>
        <p:nvSpPr>
          <p:cNvPr id="300" name="Google Shape;300;p25"/>
          <p:cNvSpPr txBox="1">
            <a:spLocks noGrp="1"/>
          </p:cNvSpPr>
          <p:nvPr>
            <p:ph type="body" idx="1"/>
          </p:nvPr>
        </p:nvSpPr>
        <p:spPr>
          <a:xfrm>
            <a:off x="1199700" y="1283925"/>
            <a:ext cx="7944300" cy="3416400"/>
          </a:xfrm>
          <a:prstGeom prst="rect">
            <a:avLst/>
          </a:prstGeom>
        </p:spPr>
        <p:txBody>
          <a:bodyPr spcFirstLastPara="1" wrap="square" lIns="91425" tIns="91425" rIns="91425" bIns="91425" anchor="t" anchorCtr="0">
            <a:noAutofit/>
          </a:bodyPr>
          <a:lstStyle/>
          <a:p>
            <a:pPr marL="457200" lvl="0" indent="-355600" algn="l" rtl="0">
              <a:lnSpc>
                <a:spcPct val="114000"/>
              </a:lnSpc>
              <a:spcBef>
                <a:spcPts val="0"/>
              </a:spcBef>
              <a:spcAft>
                <a:spcPts val="0"/>
              </a:spcAft>
              <a:buSzPts val="2000"/>
              <a:buChar char="❏"/>
            </a:pPr>
            <a:r>
              <a:rPr lang="en" sz="2000"/>
              <a:t>Make users </a:t>
            </a:r>
            <a:r>
              <a:rPr lang="en" sz="2000" b="1">
                <a:solidFill>
                  <a:schemeClr val="accent5"/>
                </a:solidFill>
              </a:rPr>
              <a:t>feel comfortable</a:t>
            </a:r>
            <a:r>
              <a:rPr lang="en" sz="2000"/>
              <a:t> using the food pantry and included in the user base</a:t>
            </a:r>
            <a:endParaRPr sz="2000"/>
          </a:p>
          <a:p>
            <a:pPr marL="457200" lvl="0" indent="-355600" algn="l" rtl="0">
              <a:lnSpc>
                <a:spcPct val="114000"/>
              </a:lnSpc>
              <a:spcBef>
                <a:spcPts val="1000"/>
              </a:spcBef>
              <a:spcAft>
                <a:spcPts val="0"/>
              </a:spcAft>
              <a:buSzPts val="2000"/>
              <a:buChar char="❏"/>
            </a:pPr>
            <a:r>
              <a:rPr lang="en" sz="2000"/>
              <a:t>Increase the </a:t>
            </a:r>
            <a:r>
              <a:rPr lang="en" sz="2000" b="1">
                <a:solidFill>
                  <a:schemeClr val="accent5"/>
                </a:solidFill>
              </a:rPr>
              <a:t>visibility</a:t>
            </a:r>
            <a:r>
              <a:rPr lang="en" sz="2000"/>
              <a:t> of the location and hours of the food pantry</a:t>
            </a:r>
            <a:endParaRPr sz="2000"/>
          </a:p>
          <a:p>
            <a:pPr marL="457200" lvl="0" indent="-355600" algn="l" rtl="0">
              <a:lnSpc>
                <a:spcPct val="114000"/>
              </a:lnSpc>
              <a:spcBef>
                <a:spcPts val="1000"/>
              </a:spcBef>
              <a:spcAft>
                <a:spcPts val="0"/>
              </a:spcAft>
              <a:buSzPts val="2000"/>
              <a:buChar char="❏"/>
            </a:pPr>
            <a:r>
              <a:rPr lang="en" sz="2000"/>
              <a:t>Increase </a:t>
            </a:r>
            <a:r>
              <a:rPr lang="en" sz="2000" b="1">
                <a:solidFill>
                  <a:schemeClr val="accent5"/>
                </a:solidFill>
              </a:rPr>
              <a:t>awareness</a:t>
            </a:r>
            <a:r>
              <a:rPr lang="en" sz="2000"/>
              <a:t> of the different causes of food insecurity through a non-stigmatizing avenue</a:t>
            </a:r>
            <a:endParaRPr sz="2000"/>
          </a:p>
          <a:p>
            <a:pPr marL="457200" lvl="0" indent="-355600" algn="l" rtl="0">
              <a:lnSpc>
                <a:spcPct val="114000"/>
              </a:lnSpc>
              <a:spcBef>
                <a:spcPts val="1000"/>
              </a:spcBef>
              <a:spcAft>
                <a:spcPts val="1000"/>
              </a:spcAft>
              <a:buSzPts val="2000"/>
              <a:buChar char="❏"/>
            </a:pPr>
            <a:r>
              <a:rPr lang="en" sz="2000" b="1">
                <a:solidFill>
                  <a:schemeClr val="accent5"/>
                </a:solidFill>
              </a:rPr>
              <a:t>Self-sustaining</a:t>
            </a:r>
            <a:r>
              <a:rPr lang="en" sz="2000"/>
              <a:t> </a:t>
            </a:r>
            <a:endParaRPr sz="20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747</Words>
  <Application>Microsoft Macintosh PowerPoint</Application>
  <PresentationFormat>On-screen Show (16:9)</PresentationFormat>
  <Paragraphs>90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Montserrat</vt:lpstr>
      <vt:lpstr>Verdana</vt:lpstr>
      <vt:lpstr>Arial</vt:lpstr>
      <vt:lpstr>Simple Light</vt:lpstr>
      <vt:lpstr>team food insecurity </vt:lpstr>
      <vt:lpstr>what is food insecurity?</vt:lpstr>
      <vt:lpstr>food  insecurity (n.)</vt:lpstr>
      <vt:lpstr> Meet Bob.</vt:lpstr>
      <vt:lpstr>42.6%  of students miss 1-3 meals a week</vt:lpstr>
      <vt:lpstr>Existing Solution &amp; Community Partners </vt:lpstr>
      <vt:lpstr> HCW encourage Rice off-campus students to use the food pantry by increasing awareness about the food pantry and food insecurity?</vt:lpstr>
      <vt:lpstr>Key Insights</vt:lpstr>
      <vt:lpstr>What does a successful solution look like?</vt:lpstr>
      <vt:lpstr>Initial Feasible Solution</vt:lpstr>
      <vt:lpstr>Testing</vt:lpstr>
      <vt:lpstr>Next steps</vt:lpstr>
      <vt:lpstr>Questions for audience</vt:lpstr>
      <vt:lpstr>thank you!!</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food insecurity </dc:title>
  <cp:lastModifiedBy>Stephanie Xie</cp:lastModifiedBy>
  <cp:revision>1</cp:revision>
  <dcterms:modified xsi:type="dcterms:W3CDTF">2019-03-17T20:13:34Z</dcterms:modified>
</cp:coreProperties>
</file>